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37"/>
  </p:notesMasterIdLst>
  <p:sldIdLst>
    <p:sldId id="256" r:id="rId2"/>
    <p:sldId id="257" r:id="rId3"/>
    <p:sldId id="286" r:id="rId4"/>
    <p:sldId id="259" r:id="rId5"/>
    <p:sldId id="291" r:id="rId6"/>
    <p:sldId id="287" r:id="rId7"/>
    <p:sldId id="258" r:id="rId8"/>
    <p:sldId id="290" r:id="rId9"/>
    <p:sldId id="288" r:id="rId10"/>
    <p:sldId id="260" r:id="rId11"/>
    <p:sldId id="261" r:id="rId12"/>
    <p:sldId id="262" r:id="rId13"/>
    <p:sldId id="263" r:id="rId14"/>
    <p:sldId id="264" r:id="rId15"/>
    <p:sldId id="285" r:id="rId16"/>
    <p:sldId id="267" r:id="rId17"/>
    <p:sldId id="265" r:id="rId18"/>
    <p:sldId id="280" r:id="rId19"/>
    <p:sldId id="266" r:id="rId20"/>
    <p:sldId id="269" r:id="rId21"/>
    <p:sldId id="268" r:id="rId22"/>
    <p:sldId id="270" r:id="rId23"/>
    <p:sldId id="271" r:id="rId24"/>
    <p:sldId id="282" r:id="rId25"/>
    <p:sldId id="272" r:id="rId26"/>
    <p:sldId id="289" r:id="rId27"/>
    <p:sldId id="273" r:id="rId28"/>
    <p:sldId id="275" r:id="rId29"/>
    <p:sldId id="276" r:id="rId30"/>
    <p:sldId id="277" r:id="rId31"/>
    <p:sldId id="278" r:id="rId32"/>
    <p:sldId id="279" r:id="rId33"/>
    <p:sldId id="274" r:id="rId34"/>
    <p:sldId id="283" r:id="rId35"/>
    <p:sldId id="284" r:id="rId3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16"/>
    <p:restoredTop sz="94648"/>
  </p:normalViewPr>
  <p:slideViewPr>
    <p:cSldViewPr snapToGrid="0" snapToObjects="1">
      <p:cViewPr varScale="1">
        <p:scale>
          <a:sx n="117" d="100"/>
          <a:sy n="117"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29.62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16383,'71'0'0,"0"0"0,-6 0 0,-11 0 0,-25 0 0,60 0 0,-50 0 0,44 0 0,-70 0 0,4 0 0,3 0 0,-1 0 0,6 0 0,-8 0 0,5 0 0,-3 0 0,-1 3 0,-2-2 0,-3 2 0,3-3 0,1 0 0,-2 0 0,1 0 0,-1 0 0,0 4 0,0-3 0,0 2 0,0-3 0,1 4 0,-1-4 0,0 4 0,1-4 0,0 0 0,0 0 0,-1 0 0,2 0 0,-1 3 0,1-2 0,-1 3 0,0-4 0,-1 0 0,1 10 0,-1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7.3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16383,'53'0'0,"-5"0"0,-14 0 0,-4 0 0,4 0 0,-5 0 0,-1 0 0,1 0 0,-1 0 0,-4 0 0,3 0 0,-9 0 0,10 0 0,-10 0 0,4 0 0,-9 0 0,4 0 0,-2 0 0,-1 0 0,12 0 0,-15 0 0,8 0 0,-5 0 0,-1 0 0,6 0 0,-3 0 0,-1 0 0,3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8.3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8:02.9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16383,'37'0'0,"-1"0"0,-23 0 0,5 0 0,7 0 0,-5 0 0,5 0 0,-2 0 0,0 0 0,1 0 0,3 0 0,-9 0 0,10 0 0,-10 0 0,4 0 0,-4 0 0,-1 0 0,0 0 0,0 0 0,-1 0 0,0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8:03.8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8:06.3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16383,'61'0'0,"10"0"0,-32 0 0,21 0 0,-17 0 0,20 0 0,-12 0 0,4 0 0,-13 0 0,-1 0 0,-6 0 0,0 0 0,-7 0 0,-4 0 0,3 0 0,-9 0 0,5 0 0,-6 0 0,5 0 0,2 0 0,-1 0 0,4 0 0,2 0 0,1 0 0,10 0 0,2 0 0,1 0 0,5 0 0,-7 0 0,0 0 0,7 0 0,-5 0 0,-1 0 0,-2 0 0,-10 0 0,4 0 0,-6 0 0,-4 0 0,3 0 0,-8 0 0,8 0 0,-9 0 0,10 0 0,-10 0 0,4 0 0,1 4 0,-5-2 0,4 6 0,-4-7 0,-1 2 0,0-3 0,1 4 0,-1-3 0,-4 3 0,16 0 0,-13-3 0,14 3 0,-13 0 0,1-3 0,4 3 0,-8-4 0,7 4 0,-8-3 0,8 3 0,-7-4 0,5 3 0,-6-2 0,3 3 0,1-4 0,3 3 0,-6-2 0,5 2 0,-6-3 0,3 0 0,7 0 0,-9 0 0,9 0 0,-5 0 0,-7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09.4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16383,'66'0'0,"-4"0"0,-27 0 0,7 0 0,-13 0 0,-3 0 0,-10 0 0,-6 0 0,10 0 0,3 0 0,8 0 0,-2 0 0,-1 0 0,-4 0 0,-2 0 0,-5 0 0,-4 0 0,6 0 0,-6 0 0,5 0 0,0 0 0,-6 0 0,9 0 0,-9 0 0,7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10.8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16383,'67'0'0,"-8"0"0,-36 0 0,5 0 0,-5 0 0,1 0 0,3 0 0,-4 0 0,1 0 0,-2 0 0,0 0 0,-3 0 0,3 0 0,0 0 0,-3 0 0,3 0 0,-9 0 0,3 0 0,0 0 0,-2 0 0,8 0 0,-9 0 0,6 4 0,1-3 0,-6 3 0,6-4 0,-8 0 0,5 3 0,-2 1 0,0 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24.0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16383,'68'0'0,"-3"0"0,-9 0 0,7 0 0,-18 0 0,15 0 0,-16 0 0,11 0 0,13 0 0,-26 0 0,4 0 0,-29 0 0,-3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26.7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16383,'99'0'0,"-1"0"0,-8 0 0,0 0 0,9 0 0,-34 0 0,-14 0 0,-2 0 0,1 0 0,29 0 0,-29 0 0,-8 0 0,-13 0 0,-2 0 0,-13 0 0,3 0 0,-2 0 0,-2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32.2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82 16383,'74'0'0,"-6"0"0,-21 0 0,2 0 0,0 0 0,5 0 0,-6 0 0,8 0 0,-8 0 0,7-5 0,-13 3 0,6-3 0,-13 1 0,-1 3 0,-6-3 0,1 0 0,-6 3 0,4-8 0,-9 8 0,5-7 0,-6 7 0,5-3 0,-3 1 0,8 2 0,-9-3 0,4 4 0,-4-4 0,-1 3 0,3-3 0,-6 4 0,5-3 0,-7 2 0,4-3 0,3 4 0,-6 0 0,5-3 0,-6-1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38.2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16383,'80'0'0,"-6"0"0,-3 0 0,4 0 0,24 0 0,-49 0 0,1 0 0,3 0 0,1 0 0,5 0 0,-1 0 0,-2 0 0,-2 0 0,40 0 0,0 0 0,-20 0 0,7 0 0,-10 0 0,-15 0 0,-9 0 0,-18 0 0,-2 0 0,-10 0 0,-5 0 0,6 0 0,-5 0 0,2 0 0,2 4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44.3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16383,'56'0'0,"-1"0"0,5 0 0,-5 0 0,-3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45.2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45.8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429 1 16383,'-72'0'0,"-8"0"0,21 0 0,-5 0 0,-15 0 0,45 0 0,-6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19.6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396 1 16383,'-37'0'0,"-4"0"0,27 0 0,-13 0 0,1 0 0,-3 0 0,3 0 0,-1 0 0,9 0 0,-9 0 0,8 0 0,-3 0 0,5 0 0,0 0 0,0 0 0,1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0.5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16383,'85'0'0,"2"0"0,-15 0 0,10 0 0,15 0 0,-28 0 0,23 0 0,-39 0 0,25 0 0,-27 0 0,4 0 0,-20 0 0,-6 0 0,-7 0 0,-9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5.22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465 18 16383,'-37'-9'0,"7"1"0,22 8 0,-3 0 0,-8 0 0,1 0 0,-1 0 0,4 0 0,3 0 0,-7 0 0,3 0 0,1 0 0,-3 0 0,6 0 0,-7 0 0,4 0 0,0 0 0,0 0 0,0 0 0,0 0 0,-1 0 0,1 0 0,0 0 0,0 0 0,-1 0 0,1 0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EBAE6-2491-954B-8BC4-351BFD42CF45}" type="datetimeFigureOut">
              <a:rPr lang="en-DK" smtClean="0"/>
              <a:t>15/12/2021</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2F8F9-A688-FD41-A741-A4441F165058}" type="slidenum">
              <a:rPr lang="en-DK" smtClean="0"/>
              <a:t>‹#›</a:t>
            </a:fld>
            <a:endParaRPr lang="en-DK"/>
          </a:p>
        </p:txBody>
      </p:sp>
    </p:spTree>
    <p:extLst>
      <p:ext uri="{BB962C8B-B14F-4D97-AF65-F5344CB8AC3E}">
        <p14:creationId xmlns:p14="http://schemas.microsoft.com/office/powerpoint/2010/main" val="3616238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Low quality of information leads to poor decisions.</a:t>
            </a:r>
          </a:p>
          <a:p>
            <a:endParaRPr lang="en-DK" dirty="0"/>
          </a:p>
        </p:txBody>
      </p:sp>
      <p:sp>
        <p:nvSpPr>
          <p:cNvPr id="4" name="Slide Number Placeholder 3"/>
          <p:cNvSpPr>
            <a:spLocks noGrp="1"/>
          </p:cNvSpPr>
          <p:nvPr>
            <p:ph type="sldNum" sz="quarter" idx="5"/>
          </p:nvPr>
        </p:nvSpPr>
        <p:spPr/>
        <p:txBody>
          <a:bodyPr/>
          <a:lstStyle/>
          <a:p>
            <a:fld id="{F2E2F8F9-A688-FD41-A741-A4441F165058}" type="slidenum">
              <a:rPr lang="en-DK" smtClean="0"/>
              <a:t>7</a:t>
            </a:fld>
            <a:endParaRPr lang="en-DK"/>
          </a:p>
        </p:txBody>
      </p:sp>
    </p:spTree>
    <p:extLst>
      <p:ext uri="{BB962C8B-B14F-4D97-AF65-F5344CB8AC3E}">
        <p14:creationId xmlns:p14="http://schemas.microsoft.com/office/powerpoint/2010/main" val="30510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were much less categories so the results were going to be more clear.</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C</a:t>
            </a:r>
            <a:r>
              <a:rPr lang="en-GB" dirty="0"/>
              <a:t>o</a:t>
            </a:r>
            <a:r>
              <a:rPr lang="en-DK" dirty="0"/>
              <a:t>nverted categorical variables into numericals, so I could do the join. I tried with 3 of them and chose collections. </a:t>
            </a:r>
          </a:p>
          <a:p>
            <a:endParaRPr lang="en-DK" dirty="0"/>
          </a:p>
        </p:txBody>
      </p:sp>
      <p:sp>
        <p:nvSpPr>
          <p:cNvPr id="4" name="Slide Number Placeholder 3"/>
          <p:cNvSpPr>
            <a:spLocks noGrp="1"/>
          </p:cNvSpPr>
          <p:nvPr>
            <p:ph type="sldNum" sz="quarter" idx="5"/>
          </p:nvPr>
        </p:nvSpPr>
        <p:spPr/>
        <p:txBody>
          <a:bodyPr/>
          <a:lstStyle/>
          <a:p>
            <a:fld id="{F2E2F8F9-A688-FD41-A741-A4441F165058}" type="slidenum">
              <a:rPr lang="en-DK" smtClean="0"/>
              <a:t>18</a:t>
            </a:fld>
            <a:endParaRPr lang="en-DK"/>
          </a:p>
        </p:txBody>
      </p:sp>
    </p:spTree>
    <p:extLst>
      <p:ext uri="{BB962C8B-B14F-4D97-AF65-F5344CB8AC3E}">
        <p14:creationId xmlns:p14="http://schemas.microsoft.com/office/powerpoint/2010/main" val="35337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F2E2F8F9-A688-FD41-A741-A4441F165058}" type="slidenum">
              <a:rPr lang="en-DK" smtClean="0"/>
              <a:t>20</a:t>
            </a:fld>
            <a:endParaRPr lang="en-DK"/>
          </a:p>
        </p:txBody>
      </p:sp>
    </p:spTree>
    <p:extLst>
      <p:ext uri="{BB962C8B-B14F-4D97-AF65-F5344CB8AC3E}">
        <p14:creationId xmlns:p14="http://schemas.microsoft.com/office/powerpoint/2010/main" val="1766797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DK" dirty="0"/>
              <a:t>he results were contrasted to current reports and there were several coincidences and many discoveries were found, in much less time, manual work and without almost any context knowledge.</a:t>
            </a:r>
          </a:p>
        </p:txBody>
      </p:sp>
      <p:sp>
        <p:nvSpPr>
          <p:cNvPr id="4" name="Slide Number Placeholder 3"/>
          <p:cNvSpPr>
            <a:spLocks noGrp="1"/>
          </p:cNvSpPr>
          <p:nvPr>
            <p:ph type="sldNum" sz="quarter" idx="5"/>
          </p:nvPr>
        </p:nvSpPr>
        <p:spPr/>
        <p:txBody>
          <a:bodyPr/>
          <a:lstStyle/>
          <a:p>
            <a:fld id="{F2E2F8F9-A688-FD41-A741-A4441F165058}" type="slidenum">
              <a:rPr lang="en-DK" smtClean="0"/>
              <a:t>24</a:t>
            </a:fld>
            <a:endParaRPr lang="en-DK"/>
          </a:p>
        </p:txBody>
      </p:sp>
    </p:spTree>
    <p:extLst>
      <p:ext uri="{BB962C8B-B14F-4D97-AF65-F5344CB8AC3E}">
        <p14:creationId xmlns:p14="http://schemas.microsoft.com/office/powerpoint/2010/main" val="2746295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12/15/21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55980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12/15/21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983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12/15/21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7062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12/15/21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61393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12/15/21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3699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12/15/21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80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12/15/21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676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12/15/21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5225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12/15/21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2601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12/15/21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4856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12/15/21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334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12/15/21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17508398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78" r:id="rId7"/>
    <p:sldLayoutId id="2147483779" r:id="rId8"/>
    <p:sldLayoutId id="2147483780" r:id="rId9"/>
    <p:sldLayoutId id="2147483781" r:id="rId10"/>
    <p:sldLayoutId id="2147483788"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6.xml"/><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customXml" Target="../ink/ink1.xml"/><Relationship Id="rId21" Type="http://schemas.openxmlformats.org/officeDocument/2006/relationships/image" Target="../media/image190.png"/><Relationship Id="rId7" Type="http://schemas.openxmlformats.org/officeDocument/2006/relationships/customXml" Target="../ink/ink3.xml"/><Relationship Id="rId12" Type="http://schemas.openxmlformats.org/officeDocument/2006/relationships/image" Target="../media/image140.png"/><Relationship Id="rId17" Type="http://schemas.openxmlformats.org/officeDocument/2006/relationships/image" Target="../media/image170.png"/><Relationship Id="rId25" Type="http://schemas.openxmlformats.org/officeDocument/2006/relationships/image" Target="../media/image21.png"/><Relationship Id="rId2" Type="http://schemas.openxmlformats.org/officeDocument/2006/relationships/image" Target="../media/image19.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customXml" Target="../ink/ink5.xml"/><Relationship Id="rId24" Type="http://schemas.openxmlformats.org/officeDocument/2006/relationships/customXml" Target="../ink/ink11.xml"/><Relationship Id="rId5" Type="http://schemas.openxmlformats.org/officeDocument/2006/relationships/customXml" Target="../ink/ink2.xml"/><Relationship Id="rId15" Type="http://schemas.openxmlformats.org/officeDocument/2006/relationships/image" Target="../media/image20.png"/><Relationship Id="rId23" Type="http://schemas.openxmlformats.org/officeDocument/2006/relationships/image" Target="../media/image200.png"/><Relationship Id="rId28" Type="http://schemas.openxmlformats.org/officeDocument/2006/relationships/customXml" Target="../ink/ink13.xml"/><Relationship Id="rId10" Type="http://schemas.openxmlformats.org/officeDocument/2006/relationships/image" Target="../media/image130.png"/><Relationship Id="rId19" Type="http://schemas.openxmlformats.org/officeDocument/2006/relationships/image" Target="../media/image180.png"/><Relationship Id="rId4" Type="http://schemas.openxmlformats.org/officeDocument/2006/relationships/image" Target="../media/image100.png"/><Relationship Id="rId9" Type="http://schemas.openxmlformats.org/officeDocument/2006/relationships/customXml" Target="../ink/ink4.xml"/><Relationship Id="rId14" Type="http://schemas.openxmlformats.org/officeDocument/2006/relationships/image" Target="../media/image150.png"/><Relationship Id="rId22" Type="http://schemas.openxmlformats.org/officeDocument/2006/relationships/customXml" Target="../ink/ink10.xml"/><Relationship Id="rId27" Type="http://schemas.openxmlformats.org/officeDocument/2006/relationships/image" Target="../media/image22.png"/><Relationship Id="rId30"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customXml" Target="../ink/ink15.xml"/><Relationship Id="rId9" Type="http://schemas.openxmlformats.org/officeDocument/2006/relationships/customXml" Target="../ink/ink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Rectangle 5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6" name="Picture 3" descr="Triangular abstract background">
            <a:extLst>
              <a:ext uri="{FF2B5EF4-FFF2-40B4-BE49-F238E27FC236}">
                <a16:creationId xmlns:a16="http://schemas.microsoft.com/office/drawing/2014/main" id="{11E17A5B-6EA2-4A2F-92B0-B8AB4D80ECF0}"/>
              </a:ext>
            </a:extLst>
          </p:cNvPr>
          <p:cNvPicPr>
            <a:picLocks noChangeAspect="1"/>
          </p:cNvPicPr>
          <p:nvPr/>
        </p:nvPicPr>
        <p:blipFill rotWithShape="1">
          <a:blip r:embed="rId2">
            <a:alphaModFix amt="60000"/>
          </a:blip>
          <a:srcRect t="15726" r="-1" b="-1"/>
          <a:stretch/>
        </p:blipFill>
        <p:spPr>
          <a:xfrm>
            <a:off x="3048" y="10"/>
            <a:ext cx="12188952" cy="6856614"/>
          </a:xfrm>
          <a:prstGeom prst="rect">
            <a:avLst/>
          </a:prstGeom>
        </p:spPr>
      </p:pic>
      <p:sp>
        <p:nvSpPr>
          <p:cNvPr id="2" name="Title 1">
            <a:extLst>
              <a:ext uri="{FF2B5EF4-FFF2-40B4-BE49-F238E27FC236}">
                <a16:creationId xmlns:a16="http://schemas.microsoft.com/office/drawing/2014/main" id="{0A0FCBC0-068B-B74B-89E7-80FDDC06267D}"/>
              </a:ext>
            </a:extLst>
          </p:cNvPr>
          <p:cNvSpPr>
            <a:spLocks noGrp="1"/>
          </p:cNvSpPr>
          <p:nvPr>
            <p:ph type="ctrTitle"/>
          </p:nvPr>
        </p:nvSpPr>
        <p:spPr>
          <a:xfrm>
            <a:off x="996275" y="744909"/>
            <a:ext cx="10190071" cy="3145855"/>
          </a:xfrm>
        </p:spPr>
        <p:txBody>
          <a:bodyPr anchor="b">
            <a:normAutofit/>
          </a:bodyPr>
          <a:lstStyle/>
          <a:p>
            <a:r>
              <a:rPr lang="en-DK" sz="5200" dirty="0">
                <a:solidFill>
                  <a:srgbClr val="FFFFFF"/>
                </a:solidFill>
              </a:rPr>
              <a:t>Data Analysis </a:t>
            </a:r>
            <a:br>
              <a:rPr lang="en-DK" sz="5200" dirty="0">
                <a:solidFill>
                  <a:srgbClr val="FFFFFF"/>
                </a:solidFill>
              </a:rPr>
            </a:br>
            <a:r>
              <a:rPr lang="en-DK" sz="5200" dirty="0">
                <a:solidFill>
                  <a:srgbClr val="FFFFFF"/>
                </a:solidFill>
              </a:rPr>
              <a:t>for </a:t>
            </a:r>
            <a:br>
              <a:rPr lang="en-DK" sz="5200" dirty="0">
                <a:solidFill>
                  <a:srgbClr val="FFFFFF"/>
                </a:solidFill>
              </a:rPr>
            </a:br>
            <a:r>
              <a:rPr lang="en-DK" sz="5200" dirty="0">
                <a:solidFill>
                  <a:srgbClr val="FFFFFF"/>
                </a:solidFill>
              </a:rPr>
              <a:t>Business Applications</a:t>
            </a:r>
          </a:p>
        </p:txBody>
      </p:sp>
      <p:sp>
        <p:nvSpPr>
          <p:cNvPr id="3" name="Subtitle 2">
            <a:extLst>
              <a:ext uri="{FF2B5EF4-FFF2-40B4-BE49-F238E27FC236}">
                <a16:creationId xmlns:a16="http://schemas.microsoft.com/office/drawing/2014/main" id="{B74865B2-0E3F-7A4B-9FFE-0431CD144267}"/>
              </a:ext>
            </a:extLst>
          </p:cNvPr>
          <p:cNvSpPr>
            <a:spLocks noGrp="1"/>
          </p:cNvSpPr>
          <p:nvPr>
            <p:ph type="subTitle" idx="1"/>
          </p:nvPr>
        </p:nvSpPr>
        <p:spPr>
          <a:xfrm>
            <a:off x="1218708" y="4069780"/>
            <a:ext cx="9781327" cy="2056617"/>
          </a:xfrm>
        </p:spPr>
        <p:txBody>
          <a:bodyPr anchor="t">
            <a:normAutofit/>
          </a:bodyPr>
          <a:lstStyle/>
          <a:p>
            <a:r>
              <a:rPr lang="en-DK" sz="2200" dirty="0">
                <a:solidFill>
                  <a:srgbClr val="FFFFFF"/>
                </a:solidFill>
              </a:rPr>
              <a:t>A Data Science approach to Frama’s online business</a:t>
            </a:r>
          </a:p>
          <a:p>
            <a:r>
              <a:rPr lang="en-GB" sz="2200" dirty="0">
                <a:solidFill>
                  <a:srgbClr val="FFFFFF"/>
                </a:solidFill>
              </a:rPr>
              <a:t>B</a:t>
            </a:r>
            <a:r>
              <a:rPr lang="en-DK" sz="2200" dirty="0">
                <a:solidFill>
                  <a:srgbClr val="FFFFFF"/>
                </a:solidFill>
              </a:rPr>
              <a:t>y </a:t>
            </a:r>
            <a:r>
              <a:rPr lang="en-DK" sz="2200" b="1" dirty="0">
                <a:solidFill>
                  <a:srgbClr val="FFFFFF"/>
                </a:solidFill>
              </a:rPr>
              <a:t>José Monzón Egana</a:t>
            </a:r>
          </a:p>
        </p:txBody>
      </p:sp>
    </p:spTree>
    <p:extLst>
      <p:ext uri="{BB962C8B-B14F-4D97-AF65-F5344CB8AC3E}">
        <p14:creationId xmlns:p14="http://schemas.microsoft.com/office/powerpoint/2010/main" val="3497406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40AF-B845-E148-B954-F36CD24FA5F4}"/>
              </a:ext>
            </a:extLst>
          </p:cNvPr>
          <p:cNvSpPr>
            <a:spLocks noGrp="1"/>
          </p:cNvSpPr>
          <p:nvPr>
            <p:ph type="title"/>
          </p:nvPr>
        </p:nvSpPr>
        <p:spPr/>
        <p:txBody>
          <a:bodyPr/>
          <a:lstStyle/>
          <a:p>
            <a:r>
              <a:rPr lang="en-DK" dirty="0"/>
              <a:t>Part 1: The Spanish Case</a:t>
            </a:r>
          </a:p>
        </p:txBody>
      </p:sp>
      <p:pic>
        <p:nvPicPr>
          <p:cNvPr id="4" name="Content Placeholder 3">
            <a:extLst>
              <a:ext uri="{FF2B5EF4-FFF2-40B4-BE49-F238E27FC236}">
                <a16:creationId xmlns:a16="http://schemas.microsoft.com/office/drawing/2014/main" id="{C8C1B0FB-CF85-6247-B89C-918DBFB56C22}"/>
              </a:ext>
            </a:extLst>
          </p:cNvPr>
          <p:cNvPicPr>
            <a:picLocks noGrp="1" noChangeAspect="1"/>
          </p:cNvPicPr>
          <p:nvPr>
            <p:ph idx="1"/>
          </p:nvPr>
        </p:nvPicPr>
        <p:blipFill>
          <a:blip r:embed="rId2"/>
          <a:stretch>
            <a:fillRect/>
          </a:stretch>
        </p:blipFill>
        <p:spPr>
          <a:xfrm>
            <a:off x="458693" y="1746250"/>
            <a:ext cx="5942107" cy="2873464"/>
          </a:xfrm>
          <a:prstGeom prst="rect">
            <a:avLst/>
          </a:prstGeom>
        </p:spPr>
      </p:pic>
      <p:pic>
        <p:nvPicPr>
          <p:cNvPr id="5" name="Picture 4">
            <a:extLst>
              <a:ext uri="{FF2B5EF4-FFF2-40B4-BE49-F238E27FC236}">
                <a16:creationId xmlns:a16="http://schemas.microsoft.com/office/drawing/2014/main" id="{4E3F6247-9580-CF4F-B625-573C84C11182}"/>
              </a:ext>
            </a:extLst>
          </p:cNvPr>
          <p:cNvPicPr>
            <a:picLocks noChangeAspect="1"/>
          </p:cNvPicPr>
          <p:nvPr/>
        </p:nvPicPr>
        <p:blipFill>
          <a:blip r:embed="rId3"/>
          <a:stretch>
            <a:fillRect/>
          </a:stretch>
        </p:blipFill>
        <p:spPr>
          <a:xfrm>
            <a:off x="5290457" y="3276600"/>
            <a:ext cx="6749143" cy="3374572"/>
          </a:xfrm>
          <a:prstGeom prst="rect">
            <a:avLst/>
          </a:prstGeom>
        </p:spPr>
      </p:pic>
    </p:spTree>
    <p:extLst>
      <p:ext uri="{BB962C8B-B14F-4D97-AF65-F5344CB8AC3E}">
        <p14:creationId xmlns:p14="http://schemas.microsoft.com/office/powerpoint/2010/main" val="369549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F100-A548-9946-AB1E-D6681F2B7E5C}"/>
              </a:ext>
            </a:extLst>
          </p:cNvPr>
          <p:cNvSpPr>
            <a:spLocks noGrp="1"/>
          </p:cNvSpPr>
          <p:nvPr>
            <p:ph type="title"/>
          </p:nvPr>
        </p:nvSpPr>
        <p:spPr/>
        <p:txBody>
          <a:bodyPr/>
          <a:lstStyle/>
          <a:p>
            <a:r>
              <a:rPr lang="en-DK" dirty="0"/>
              <a:t>Why Spain?</a:t>
            </a:r>
          </a:p>
        </p:txBody>
      </p:sp>
      <p:pic>
        <p:nvPicPr>
          <p:cNvPr id="4" name="Content Placeholder 3">
            <a:extLst>
              <a:ext uri="{FF2B5EF4-FFF2-40B4-BE49-F238E27FC236}">
                <a16:creationId xmlns:a16="http://schemas.microsoft.com/office/drawing/2014/main" id="{52E385DC-379A-564B-B3DC-5906CA75889F}"/>
              </a:ext>
            </a:extLst>
          </p:cNvPr>
          <p:cNvPicPr>
            <a:picLocks noGrp="1" noChangeAspect="1"/>
          </p:cNvPicPr>
          <p:nvPr>
            <p:ph idx="1"/>
          </p:nvPr>
        </p:nvPicPr>
        <p:blipFill>
          <a:blip r:embed="rId2"/>
          <a:stretch>
            <a:fillRect/>
          </a:stretch>
        </p:blipFill>
        <p:spPr>
          <a:xfrm>
            <a:off x="458694" y="1918818"/>
            <a:ext cx="10383477" cy="225638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16E3E9E-D637-054B-BF84-352F0919805D}"/>
                  </a:ext>
                </a:extLst>
              </p14:cNvPr>
              <p14:cNvContentPartPr/>
              <p14:nvPr/>
            </p14:nvContentPartPr>
            <p14:xfrm>
              <a:off x="602383" y="2515320"/>
              <a:ext cx="387720" cy="19800"/>
            </p14:xfrm>
          </p:contentPart>
        </mc:Choice>
        <mc:Fallback xmlns="">
          <p:pic>
            <p:nvPicPr>
              <p:cNvPr id="5" name="Ink 4">
                <a:extLst>
                  <a:ext uri="{FF2B5EF4-FFF2-40B4-BE49-F238E27FC236}">
                    <a16:creationId xmlns:a16="http://schemas.microsoft.com/office/drawing/2014/main" id="{D16E3E9E-D637-054B-BF84-352F0919805D}"/>
                  </a:ext>
                </a:extLst>
              </p:cNvPr>
              <p:cNvPicPr/>
              <p:nvPr/>
            </p:nvPicPr>
            <p:blipFill>
              <a:blip r:embed="rId4"/>
              <a:stretch>
                <a:fillRect/>
              </a:stretch>
            </p:blipFill>
            <p:spPr>
              <a:xfrm>
                <a:off x="548743" y="2407680"/>
                <a:ext cx="4953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34CA36C-4A42-6D44-9BCB-4B3F5FE4190C}"/>
                  </a:ext>
                </a:extLst>
              </p14:cNvPr>
              <p14:cNvContentPartPr/>
              <p14:nvPr/>
            </p14:nvContentPartPr>
            <p14:xfrm>
              <a:off x="10297543" y="2499120"/>
              <a:ext cx="417240" cy="29520"/>
            </p14:xfrm>
          </p:contentPart>
        </mc:Choice>
        <mc:Fallback xmlns="">
          <p:pic>
            <p:nvPicPr>
              <p:cNvPr id="6" name="Ink 5">
                <a:extLst>
                  <a:ext uri="{FF2B5EF4-FFF2-40B4-BE49-F238E27FC236}">
                    <a16:creationId xmlns:a16="http://schemas.microsoft.com/office/drawing/2014/main" id="{434CA36C-4A42-6D44-9BCB-4B3F5FE4190C}"/>
                  </a:ext>
                </a:extLst>
              </p:cNvPr>
              <p:cNvPicPr/>
              <p:nvPr/>
            </p:nvPicPr>
            <p:blipFill>
              <a:blip r:embed="rId6"/>
              <a:stretch>
                <a:fillRect/>
              </a:stretch>
            </p:blipFill>
            <p:spPr>
              <a:xfrm>
                <a:off x="10243903" y="2391480"/>
                <a:ext cx="524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D3FA12E-3DE5-6144-B1B3-06DB5320DD52}"/>
                  </a:ext>
                </a:extLst>
              </p14:cNvPr>
              <p14:cNvContentPartPr/>
              <p14:nvPr/>
            </p14:nvContentPartPr>
            <p14:xfrm>
              <a:off x="5777023" y="2540160"/>
              <a:ext cx="552960" cy="3240"/>
            </p14:xfrm>
          </p:contentPart>
        </mc:Choice>
        <mc:Fallback xmlns="">
          <p:pic>
            <p:nvPicPr>
              <p:cNvPr id="7" name="Ink 6">
                <a:extLst>
                  <a:ext uri="{FF2B5EF4-FFF2-40B4-BE49-F238E27FC236}">
                    <a16:creationId xmlns:a16="http://schemas.microsoft.com/office/drawing/2014/main" id="{CD3FA12E-3DE5-6144-B1B3-06DB5320DD52}"/>
                  </a:ext>
                </a:extLst>
              </p:cNvPr>
              <p:cNvPicPr/>
              <p:nvPr/>
            </p:nvPicPr>
            <p:blipFill>
              <a:blip r:embed="rId8"/>
              <a:stretch>
                <a:fillRect/>
              </a:stretch>
            </p:blipFill>
            <p:spPr>
              <a:xfrm>
                <a:off x="5723023" y="2432160"/>
                <a:ext cx="660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9AD6328-5007-9A42-8D4D-2BAF2865252C}"/>
                  </a:ext>
                </a:extLst>
              </p14:cNvPr>
              <p14:cNvContentPartPr/>
              <p14:nvPr/>
            </p14:nvContentPartPr>
            <p14:xfrm>
              <a:off x="4405063" y="2458080"/>
              <a:ext cx="118080" cy="360"/>
            </p14:xfrm>
          </p:contentPart>
        </mc:Choice>
        <mc:Fallback xmlns="">
          <p:pic>
            <p:nvPicPr>
              <p:cNvPr id="8" name="Ink 7">
                <a:extLst>
                  <a:ext uri="{FF2B5EF4-FFF2-40B4-BE49-F238E27FC236}">
                    <a16:creationId xmlns:a16="http://schemas.microsoft.com/office/drawing/2014/main" id="{89AD6328-5007-9A42-8D4D-2BAF2865252C}"/>
                  </a:ext>
                </a:extLst>
              </p:cNvPr>
              <p:cNvPicPr/>
              <p:nvPr/>
            </p:nvPicPr>
            <p:blipFill>
              <a:blip r:embed="rId10"/>
              <a:stretch>
                <a:fillRect/>
              </a:stretch>
            </p:blipFill>
            <p:spPr>
              <a:xfrm>
                <a:off x="4351063" y="2350440"/>
                <a:ext cx="22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7DD59DB-779D-4F46-8568-966A202DB7D6}"/>
                  </a:ext>
                </a:extLst>
              </p14:cNvPr>
              <p14:cNvContentPartPr/>
              <p14:nvPr/>
            </p14:nvContentPartPr>
            <p14:xfrm>
              <a:off x="4662463" y="2458080"/>
              <a:ext cx="360" cy="360"/>
            </p14:xfrm>
          </p:contentPart>
        </mc:Choice>
        <mc:Fallback xmlns="">
          <p:pic>
            <p:nvPicPr>
              <p:cNvPr id="9" name="Ink 8">
                <a:extLst>
                  <a:ext uri="{FF2B5EF4-FFF2-40B4-BE49-F238E27FC236}">
                    <a16:creationId xmlns:a16="http://schemas.microsoft.com/office/drawing/2014/main" id="{87DD59DB-779D-4F46-8568-966A202DB7D6}"/>
                  </a:ext>
                </a:extLst>
              </p:cNvPr>
              <p:cNvPicPr/>
              <p:nvPr/>
            </p:nvPicPr>
            <p:blipFill>
              <a:blip r:embed="rId12"/>
              <a:stretch>
                <a:fillRect/>
              </a:stretch>
            </p:blipFill>
            <p:spPr>
              <a:xfrm>
                <a:off x="4608463" y="23504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7EADFF14-AE0F-3244-ABB2-7FE31BB84467}"/>
                  </a:ext>
                </a:extLst>
              </p14:cNvPr>
              <p14:cNvContentPartPr/>
              <p14:nvPr/>
            </p14:nvContentPartPr>
            <p14:xfrm>
              <a:off x="4525663" y="2458080"/>
              <a:ext cx="154440" cy="360"/>
            </p14:xfrm>
          </p:contentPart>
        </mc:Choice>
        <mc:Fallback xmlns="">
          <p:pic>
            <p:nvPicPr>
              <p:cNvPr id="10" name="Ink 9">
                <a:extLst>
                  <a:ext uri="{FF2B5EF4-FFF2-40B4-BE49-F238E27FC236}">
                    <a16:creationId xmlns:a16="http://schemas.microsoft.com/office/drawing/2014/main" id="{7EADFF14-AE0F-3244-ABB2-7FE31BB84467}"/>
                  </a:ext>
                </a:extLst>
              </p:cNvPr>
              <p:cNvPicPr/>
              <p:nvPr/>
            </p:nvPicPr>
            <p:blipFill>
              <a:blip r:embed="rId14"/>
              <a:stretch>
                <a:fillRect/>
              </a:stretch>
            </p:blipFill>
            <p:spPr>
              <a:xfrm>
                <a:off x="4472023" y="2350440"/>
                <a:ext cx="262080" cy="216000"/>
              </a:xfrm>
              <a:prstGeom prst="rect">
                <a:avLst/>
              </a:prstGeom>
            </p:spPr>
          </p:pic>
        </mc:Fallback>
      </mc:AlternateContent>
      <p:pic>
        <p:nvPicPr>
          <p:cNvPr id="13" name="Picture 12">
            <a:extLst>
              <a:ext uri="{FF2B5EF4-FFF2-40B4-BE49-F238E27FC236}">
                <a16:creationId xmlns:a16="http://schemas.microsoft.com/office/drawing/2014/main" id="{DF5DFAF0-A082-8540-837F-2BED27BF57ED}"/>
              </a:ext>
            </a:extLst>
          </p:cNvPr>
          <p:cNvPicPr>
            <a:picLocks noChangeAspect="1"/>
          </p:cNvPicPr>
          <p:nvPr/>
        </p:nvPicPr>
        <p:blipFill>
          <a:blip r:embed="rId15"/>
          <a:stretch>
            <a:fillRect/>
          </a:stretch>
        </p:blipFill>
        <p:spPr>
          <a:xfrm>
            <a:off x="458694" y="4321030"/>
            <a:ext cx="7446190" cy="786877"/>
          </a:xfrm>
          <a:prstGeom prst="rect">
            <a:avLst/>
          </a:prstGeom>
        </p:spPr>
      </p:pic>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D5764861-CE76-584D-8776-FBCF34A9AA1D}"/>
                  </a:ext>
                </a:extLst>
              </p14:cNvPr>
              <p14:cNvContentPartPr/>
              <p14:nvPr/>
            </p14:nvContentPartPr>
            <p14:xfrm>
              <a:off x="2981623" y="4690080"/>
              <a:ext cx="142560" cy="360"/>
            </p14:xfrm>
          </p:contentPart>
        </mc:Choice>
        <mc:Fallback xmlns="">
          <p:pic>
            <p:nvPicPr>
              <p:cNvPr id="14" name="Ink 13">
                <a:extLst>
                  <a:ext uri="{FF2B5EF4-FFF2-40B4-BE49-F238E27FC236}">
                    <a16:creationId xmlns:a16="http://schemas.microsoft.com/office/drawing/2014/main" id="{D5764861-CE76-584D-8776-FBCF34A9AA1D}"/>
                  </a:ext>
                </a:extLst>
              </p:cNvPr>
              <p:cNvPicPr/>
              <p:nvPr/>
            </p:nvPicPr>
            <p:blipFill>
              <a:blip r:embed="rId17"/>
              <a:stretch>
                <a:fillRect/>
              </a:stretch>
            </p:blipFill>
            <p:spPr>
              <a:xfrm>
                <a:off x="2927623" y="4582440"/>
                <a:ext cx="250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84CEBC5-A8A0-1744-A95F-47544ED5C14F}"/>
                  </a:ext>
                </a:extLst>
              </p14:cNvPr>
              <p14:cNvContentPartPr/>
              <p14:nvPr/>
            </p14:nvContentPartPr>
            <p14:xfrm>
              <a:off x="3005023" y="4817520"/>
              <a:ext cx="336240" cy="360"/>
            </p14:xfrm>
          </p:contentPart>
        </mc:Choice>
        <mc:Fallback xmlns="">
          <p:pic>
            <p:nvPicPr>
              <p:cNvPr id="15" name="Ink 14">
                <a:extLst>
                  <a:ext uri="{FF2B5EF4-FFF2-40B4-BE49-F238E27FC236}">
                    <a16:creationId xmlns:a16="http://schemas.microsoft.com/office/drawing/2014/main" id="{C84CEBC5-A8A0-1744-A95F-47544ED5C14F}"/>
                  </a:ext>
                </a:extLst>
              </p:cNvPr>
              <p:cNvPicPr/>
              <p:nvPr/>
            </p:nvPicPr>
            <p:blipFill>
              <a:blip r:embed="rId19"/>
              <a:stretch>
                <a:fillRect/>
              </a:stretch>
            </p:blipFill>
            <p:spPr>
              <a:xfrm>
                <a:off x="2951383" y="4709880"/>
                <a:ext cx="443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81683960-5021-3241-B466-78175256892E}"/>
                  </a:ext>
                </a:extLst>
              </p14:cNvPr>
              <p14:cNvContentPartPr/>
              <p14:nvPr/>
            </p14:nvContentPartPr>
            <p14:xfrm>
              <a:off x="560623" y="4691160"/>
              <a:ext cx="167760" cy="6480"/>
            </p14:xfrm>
          </p:contentPart>
        </mc:Choice>
        <mc:Fallback xmlns="">
          <p:pic>
            <p:nvPicPr>
              <p:cNvPr id="17" name="Ink 16">
                <a:extLst>
                  <a:ext uri="{FF2B5EF4-FFF2-40B4-BE49-F238E27FC236}">
                    <a16:creationId xmlns:a16="http://schemas.microsoft.com/office/drawing/2014/main" id="{81683960-5021-3241-B466-78175256892E}"/>
                  </a:ext>
                </a:extLst>
              </p:cNvPr>
              <p:cNvPicPr/>
              <p:nvPr/>
            </p:nvPicPr>
            <p:blipFill>
              <a:blip r:embed="rId21"/>
              <a:stretch>
                <a:fillRect/>
              </a:stretch>
            </p:blipFill>
            <p:spPr>
              <a:xfrm>
                <a:off x="506623" y="4583520"/>
                <a:ext cx="275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939BC0BB-8C61-0944-BD11-BFA94D552574}"/>
                  </a:ext>
                </a:extLst>
              </p14:cNvPr>
              <p14:cNvContentPartPr/>
              <p14:nvPr/>
            </p14:nvContentPartPr>
            <p14:xfrm>
              <a:off x="547663" y="4838760"/>
              <a:ext cx="244440" cy="360"/>
            </p14:xfrm>
          </p:contentPart>
        </mc:Choice>
        <mc:Fallback xmlns="">
          <p:pic>
            <p:nvPicPr>
              <p:cNvPr id="18" name="Ink 17">
                <a:extLst>
                  <a:ext uri="{FF2B5EF4-FFF2-40B4-BE49-F238E27FC236}">
                    <a16:creationId xmlns:a16="http://schemas.microsoft.com/office/drawing/2014/main" id="{939BC0BB-8C61-0944-BD11-BFA94D552574}"/>
                  </a:ext>
                </a:extLst>
              </p:cNvPr>
              <p:cNvPicPr/>
              <p:nvPr/>
            </p:nvPicPr>
            <p:blipFill>
              <a:blip r:embed="rId23"/>
              <a:stretch>
                <a:fillRect/>
              </a:stretch>
            </p:blipFill>
            <p:spPr>
              <a:xfrm>
                <a:off x="493663" y="4730760"/>
                <a:ext cx="35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EDCD98A9-B58F-0E4E-8A78-B0133E252A34}"/>
                  </a:ext>
                </a:extLst>
              </p14:cNvPr>
              <p14:cNvContentPartPr/>
              <p14:nvPr/>
            </p14:nvContentPartPr>
            <p14:xfrm>
              <a:off x="785983" y="4726800"/>
              <a:ext cx="360" cy="360"/>
            </p14:xfrm>
          </p:contentPart>
        </mc:Choice>
        <mc:Fallback xmlns="">
          <p:pic>
            <p:nvPicPr>
              <p:cNvPr id="19" name="Ink 18">
                <a:extLst>
                  <a:ext uri="{FF2B5EF4-FFF2-40B4-BE49-F238E27FC236}">
                    <a16:creationId xmlns:a16="http://schemas.microsoft.com/office/drawing/2014/main" id="{EDCD98A9-B58F-0E4E-8A78-B0133E252A34}"/>
                  </a:ext>
                </a:extLst>
              </p:cNvPr>
              <p:cNvPicPr/>
              <p:nvPr/>
            </p:nvPicPr>
            <p:blipFill>
              <a:blip r:embed="rId12"/>
              <a:stretch>
                <a:fillRect/>
              </a:stretch>
            </p:blipFill>
            <p:spPr>
              <a:xfrm>
                <a:off x="732343" y="4619160"/>
                <a:ext cx="108000" cy="216000"/>
              </a:xfrm>
              <a:prstGeom prst="rect">
                <a:avLst/>
              </a:prstGeom>
            </p:spPr>
          </p:pic>
        </mc:Fallback>
      </mc:AlternateContent>
      <p:pic>
        <p:nvPicPr>
          <p:cNvPr id="20" name="Picture 19">
            <a:extLst>
              <a:ext uri="{FF2B5EF4-FFF2-40B4-BE49-F238E27FC236}">
                <a16:creationId xmlns:a16="http://schemas.microsoft.com/office/drawing/2014/main" id="{86A10C2B-A88C-5546-9FBD-DADCB0AC99E0}"/>
              </a:ext>
            </a:extLst>
          </p:cNvPr>
          <p:cNvPicPr>
            <a:picLocks noChangeAspect="1"/>
          </p:cNvPicPr>
          <p:nvPr/>
        </p:nvPicPr>
        <p:blipFill>
          <a:blip r:embed="rId25"/>
          <a:stretch>
            <a:fillRect/>
          </a:stretch>
        </p:blipFill>
        <p:spPr>
          <a:xfrm>
            <a:off x="458694" y="5194130"/>
            <a:ext cx="7446190" cy="888549"/>
          </a:xfrm>
          <a:prstGeom prst="rect">
            <a:avLst/>
          </a:prstGeom>
        </p:spPr>
      </p:pic>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92AFDAF-0E21-8941-855F-BC78F96126D7}"/>
                  </a:ext>
                </a:extLst>
              </p14:cNvPr>
              <p14:cNvContentPartPr/>
              <p14:nvPr/>
            </p14:nvContentPartPr>
            <p14:xfrm>
              <a:off x="7539943" y="5619960"/>
              <a:ext cx="171000" cy="360"/>
            </p14:xfrm>
          </p:contentPart>
        </mc:Choice>
        <mc:Fallback xmlns="">
          <p:pic>
            <p:nvPicPr>
              <p:cNvPr id="21" name="Ink 20">
                <a:extLst>
                  <a:ext uri="{FF2B5EF4-FFF2-40B4-BE49-F238E27FC236}">
                    <a16:creationId xmlns:a16="http://schemas.microsoft.com/office/drawing/2014/main" id="{392AFDAF-0E21-8941-855F-BC78F96126D7}"/>
                  </a:ext>
                </a:extLst>
              </p:cNvPr>
              <p:cNvPicPr/>
              <p:nvPr/>
            </p:nvPicPr>
            <p:blipFill>
              <a:blip r:embed="rId27"/>
              <a:stretch>
                <a:fillRect/>
              </a:stretch>
            </p:blipFill>
            <p:spPr>
              <a:xfrm>
                <a:off x="7486303" y="5512320"/>
                <a:ext cx="278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17D2AB9B-4726-034A-9885-48242D354257}"/>
                  </a:ext>
                </a:extLst>
              </p14:cNvPr>
              <p14:cNvContentPartPr/>
              <p14:nvPr/>
            </p14:nvContentPartPr>
            <p14:xfrm>
              <a:off x="7790143" y="5619960"/>
              <a:ext cx="360" cy="360"/>
            </p14:xfrm>
          </p:contentPart>
        </mc:Choice>
        <mc:Fallback xmlns="">
          <p:pic>
            <p:nvPicPr>
              <p:cNvPr id="22" name="Ink 21">
                <a:extLst>
                  <a:ext uri="{FF2B5EF4-FFF2-40B4-BE49-F238E27FC236}">
                    <a16:creationId xmlns:a16="http://schemas.microsoft.com/office/drawing/2014/main" id="{17D2AB9B-4726-034A-9885-48242D354257}"/>
                  </a:ext>
                </a:extLst>
              </p:cNvPr>
              <p:cNvPicPr/>
              <p:nvPr/>
            </p:nvPicPr>
            <p:blipFill>
              <a:blip r:embed="rId12"/>
              <a:stretch>
                <a:fillRect/>
              </a:stretch>
            </p:blipFill>
            <p:spPr>
              <a:xfrm>
                <a:off x="7736503" y="55123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CAAC8279-99F1-CD45-8EE6-78C616B29A5A}"/>
                  </a:ext>
                </a:extLst>
              </p14:cNvPr>
              <p14:cNvContentPartPr/>
              <p14:nvPr/>
            </p14:nvContentPartPr>
            <p14:xfrm>
              <a:off x="561343" y="5602320"/>
              <a:ext cx="798480" cy="25200"/>
            </p14:xfrm>
          </p:contentPart>
        </mc:Choice>
        <mc:Fallback xmlns="">
          <p:pic>
            <p:nvPicPr>
              <p:cNvPr id="23" name="Ink 22">
                <a:extLst>
                  <a:ext uri="{FF2B5EF4-FFF2-40B4-BE49-F238E27FC236}">
                    <a16:creationId xmlns:a16="http://schemas.microsoft.com/office/drawing/2014/main" id="{CAAC8279-99F1-CD45-8EE6-78C616B29A5A}"/>
                  </a:ext>
                </a:extLst>
              </p:cNvPr>
              <p:cNvPicPr/>
              <p:nvPr/>
            </p:nvPicPr>
            <p:blipFill>
              <a:blip r:embed="rId30"/>
              <a:stretch>
                <a:fillRect/>
              </a:stretch>
            </p:blipFill>
            <p:spPr>
              <a:xfrm>
                <a:off x="507703" y="5494320"/>
                <a:ext cx="906120" cy="240840"/>
              </a:xfrm>
              <a:prstGeom prst="rect">
                <a:avLst/>
              </a:prstGeom>
            </p:spPr>
          </p:pic>
        </mc:Fallback>
      </mc:AlternateContent>
    </p:spTree>
    <p:extLst>
      <p:ext uri="{BB962C8B-B14F-4D97-AF65-F5344CB8AC3E}">
        <p14:creationId xmlns:p14="http://schemas.microsoft.com/office/powerpoint/2010/main" val="44033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32E6-1620-1F48-A4F6-CA9430886880}"/>
              </a:ext>
            </a:extLst>
          </p:cNvPr>
          <p:cNvSpPr>
            <a:spLocks noGrp="1"/>
          </p:cNvSpPr>
          <p:nvPr>
            <p:ph type="title"/>
          </p:nvPr>
        </p:nvSpPr>
        <p:spPr/>
        <p:txBody>
          <a:bodyPr/>
          <a:lstStyle/>
          <a:p>
            <a:r>
              <a:rPr lang="en-DK" dirty="0"/>
              <a:t>Diagnostic</a:t>
            </a:r>
          </a:p>
        </p:txBody>
      </p:sp>
      <p:sp>
        <p:nvSpPr>
          <p:cNvPr id="3" name="Content Placeholder 2">
            <a:extLst>
              <a:ext uri="{FF2B5EF4-FFF2-40B4-BE49-F238E27FC236}">
                <a16:creationId xmlns:a16="http://schemas.microsoft.com/office/drawing/2014/main" id="{5B17D19F-7949-6D47-AFA4-A7E8FD697AE2}"/>
              </a:ext>
            </a:extLst>
          </p:cNvPr>
          <p:cNvSpPr>
            <a:spLocks noGrp="1"/>
          </p:cNvSpPr>
          <p:nvPr>
            <p:ph idx="1"/>
          </p:nvPr>
        </p:nvSpPr>
        <p:spPr/>
        <p:txBody>
          <a:bodyPr/>
          <a:lstStyle/>
          <a:p>
            <a:r>
              <a:rPr lang="en-DK" dirty="0"/>
              <a:t>Spaniard women comprise more than 1/4 of the European visitors to Framacph.com, however they are on the sixth position in sales.</a:t>
            </a:r>
          </a:p>
          <a:p>
            <a:r>
              <a:rPr lang="en-DK" dirty="0"/>
              <a:t>They mostly live in the two biggest cities of the country</a:t>
            </a:r>
          </a:p>
          <a:p>
            <a:r>
              <a:rPr lang="en-DK" dirty="0"/>
              <a:t>&gt;60% use their phone to enter the site, but the bounce rate is very high. </a:t>
            </a:r>
          </a:p>
          <a:p>
            <a:r>
              <a:rPr lang="en-DK" dirty="0"/>
              <a:t>What is the problem? Prices, language?</a:t>
            </a:r>
          </a:p>
          <a:p>
            <a:r>
              <a:rPr lang="en-DK" dirty="0"/>
              <a:t>Huge potential </a:t>
            </a:r>
          </a:p>
        </p:txBody>
      </p:sp>
    </p:spTree>
    <p:extLst>
      <p:ext uri="{BB962C8B-B14F-4D97-AF65-F5344CB8AC3E}">
        <p14:creationId xmlns:p14="http://schemas.microsoft.com/office/powerpoint/2010/main" val="344618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C547-116F-C44C-8D92-9053581B993E}"/>
              </a:ext>
            </a:extLst>
          </p:cNvPr>
          <p:cNvSpPr>
            <a:spLocks noGrp="1"/>
          </p:cNvSpPr>
          <p:nvPr>
            <p:ph type="title"/>
          </p:nvPr>
        </p:nvSpPr>
        <p:spPr/>
        <p:txBody>
          <a:bodyPr/>
          <a:lstStyle/>
          <a:p>
            <a:r>
              <a:rPr lang="en-DK" dirty="0"/>
              <a:t>Part 1: The US Case</a:t>
            </a:r>
          </a:p>
        </p:txBody>
      </p:sp>
      <p:pic>
        <p:nvPicPr>
          <p:cNvPr id="4" name="Content Placeholder 3">
            <a:extLst>
              <a:ext uri="{FF2B5EF4-FFF2-40B4-BE49-F238E27FC236}">
                <a16:creationId xmlns:a16="http://schemas.microsoft.com/office/drawing/2014/main" id="{C7302C14-C97C-E744-8C2F-940D5A89DA57}"/>
              </a:ext>
            </a:extLst>
          </p:cNvPr>
          <p:cNvPicPr>
            <a:picLocks noGrp="1" noChangeAspect="1"/>
          </p:cNvPicPr>
          <p:nvPr>
            <p:ph idx="1"/>
          </p:nvPr>
        </p:nvPicPr>
        <p:blipFill>
          <a:blip r:embed="rId2"/>
          <a:stretch>
            <a:fillRect/>
          </a:stretch>
        </p:blipFill>
        <p:spPr>
          <a:xfrm>
            <a:off x="6592097" y="1851480"/>
            <a:ext cx="4626524" cy="2927350"/>
          </a:xfrm>
          <a:prstGeom prst="rect">
            <a:avLst/>
          </a:prstGeom>
        </p:spPr>
      </p:pic>
      <p:sp>
        <p:nvSpPr>
          <p:cNvPr id="5" name="TextBox 4">
            <a:extLst>
              <a:ext uri="{FF2B5EF4-FFF2-40B4-BE49-F238E27FC236}">
                <a16:creationId xmlns:a16="http://schemas.microsoft.com/office/drawing/2014/main" id="{A4547CB0-54BC-0E4F-B313-AC0A9C3C513E}"/>
              </a:ext>
            </a:extLst>
          </p:cNvPr>
          <p:cNvSpPr txBox="1"/>
          <p:nvPr/>
        </p:nvSpPr>
        <p:spPr>
          <a:xfrm>
            <a:off x="458694" y="1872397"/>
            <a:ext cx="6007420" cy="3046988"/>
          </a:xfrm>
          <a:prstGeom prst="rect">
            <a:avLst/>
          </a:prstGeom>
          <a:noFill/>
        </p:spPr>
        <p:txBody>
          <a:bodyPr wrap="square" rtlCol="0">
            <a:spAutoFit/>
          </a:bodyPr>
          <a:lstStyle/>
          <a:p>
            <a:r>
              <a:rPr lang="en-DK" sz="2400" dirty="0"/>
              <a:t>Good correlation between sessions and sales</a:t>
            </a:r>
          </a:p>
          <a:p>
            <a:r>
              <a:rPr lang="en-DK" sz="2400" dirty="0"/>
              <a:t>60% of the audience is female vs 40% male</a:t>
            </a:r>
          </a:p>
          <a:p>
            <a:r>
              <a:rPr lang="en-DK" sz="2400" dirty="0"/>
              <a:t>The age bracket analysis shows different results than Europe</a:t>
            </a:r>
          </a:p>
          <a:p>
            <a:r>
              <a:rPr lang="en-DK" sz="2400" dirty="0"/>
              <a:t>Most importantly, very low percentage of mobile vs desktop users</a:t>
            </a:r>
          </a:p>
        </p:txBody>
      </p:sp>
      <p:pic>
        <p:nvPicPr>
          <p:cNvPr id="6" name="Picture 5">
            <a:extLst>
              <a:ext uri="{FF2B5EF4-FFF2-40B4-BE49-F238E27FC236}">
                <a16:creationId xmlns:a16="http://schemas.microsoft.com/office/drawing/2014/main" id="{79B09643-954E-A844-AB2A-7E892895F54A}"/>
              </a:ext>
            </a:extLst>
          </p:cNvPr>
          <p:cNvPicPr>
            <a:picLocks noChangeAspect="1"/>
          </p:cNvPicPr>
          <p:nvPr/>
        </p:nvPicPr>
        <p:blipFill>
          <a:blip r:embed="rId3"/>
          <a:stretch>
            <a:fillRect/>
          </a:stretch>
        </p:blipFill>
        <p:spPr>
          <a:xfrm>
            <a:off x="1380171" y="5352369"/>
            <a:ext cx="9622252" cy="132556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00AA0F7-9073-0D41-B01A-EC252D4EC89C}"/>
                  </a:ext>
                </a:extLst>
              </p14:cNvPr>
              <p14:cNvContentPartPr/>
              <p14:nvPr/>
            </p14:nvContentPartPr>
            <p14:xfrm>
              <a:off x="4621783" y="5833716"/>
              <a:ext cx="236160" cy="360"/>
            </p14:xfrm>
          </p:contentPart>
        </mc:Choice>
        <mc:Fallback xmlns="">
          <p:pic>
            <p:nvPicPr>
              <p:cNvPr id="7" name="Ink 6">
                <a:extLst>
                  <a:ext uri="{FF2B5EF4-FFF2-40B4-BE49-F238E27FC236}">
                    <a16:creationId xmlns:a16="http://schemas.microsoft.com/office/drawing/2014/main" id="{E00AA0F7-9073-0D41-B01A-EC252D4EC89C}"/>
                  </a:ext>
                </a:extLst>
              </p:cNvPr>
              <p:cNvPicPr/>
              <p:nvPr/>
            </p:nvPicPr>
            <p:blipFill>
              <a:blip r:embed="rId5"/>
              <a:stretch>
                <a:fillRect/>
              </a:stretch>
            </p:blipFill>
            <p:spPr>
              <a:xfrm>
                <a:off x="4567783" y="5725716"/>
                <a:ext cx="343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24027B0-5808-C948-AD2B-B6E6B8EE7D13}"/>
                  </a:ext>
                </a:extLst>
              </p14:cNvPr>
              <p14:cNvContentPartPr/>
              <p14:nvPr/>
            </p14:nvContentPartPr>
            <p14:xfrm>
              <a:off x="4621783" y="6015150"/>
              <a:ext cx="241920" cy="9000"/>
            </p14:xfrm>
          </p:contentPart>
        </mc:Choice>
        <mc:Fallback xmlns="">
          <p:pic>
            <p:nvPicPr>
              <p:cNvPr id="8" name="Ink 7">
                <a:extLst>
                  <a:ext uri="{FF2B5EF4-FFF2-40B4-BE49-F238E27FC236}">
                    <a16:creationId xmlns:a16="http://schemas.microsoft.com/office/drawing/2014/main" id="{D24027B0-5808-C948-AD2B-B6E6B8EE7D13}"/>
                  </a:ext>
                </a:extLst>
              </p:cNvPr>
              <p:cNvPicPr/>
              <p:nvPr/>
            </p:nvPicPr>
            <p:blipFill>
              <a:blip r:embed="rId7"/>
              <a:stretch>
                <a:fillRect/>
              </a:stretch>
            </p:blipFill>
            <p:spPr>
              <a:xfrm>
                <a:off x="4567783" y="5907150"/>
                <a:ext cx="349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3A45677-388F-0249-B65E-F9CB60303458}"/>
                  </a:ext>
                </a:extLst>
              </p14:cNvPr>
              <p14:cNvContentPartPr/>
              <p14:nvPr/>
            </p14:nvContentPartPr>
            <p14:xfrm>
              <a:off x="7494223" y="5834505"/>
              <a:ext cx="235800" cy="360"/>
            </p14:xfrm>
          </p:contentPart>
        </mc:Choice>
        <mc:Fallback xmlns="">
          <p:pic>
            <p:nvPicPr>
              <p:cNvPr id="9" name="Ink 8">
                <a:extLst>
                  <a:ext uri="{FF2B5EF4-FFF2-40B4-BE49-F238E27FC236}">
                    <a16:creationId xmlns:a16="http://schemas.microsoft.com/office/drawing/2014/main" id="{33A45677-388F-0249-B65E-F9CB60303458}"/>
                  </a:ext>
                </a:extLst>
              </p:cNvPr>
              <p:cNvPicPr/>
              <p:nvPr/>
            </p:nvPicPr>
            <p:blipFill>
              <a:blip r:embed="rId5"/>
              <a:stretch>
                <a:fillRect/>
              </a:stretch>
            </p:blipFill>
            <p:spPr>
              <a:xfrm>
                <a:off x="7440223" y="5726865"/>
                <a:ext cx="343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29F7917-D083-4141-8402-C95990D14395}"/>
                  </a:ext>
                </a:extLst>
              </p14:cNvPr>
              <p14:cNvContentPartPr/>
              <p14:nvPr/>
            </p14:nvContentPartPr>
            <p14:xfrm>
              <a:off x="10643503" y="5833716"/>
              <a:ext cx="358920" cy="360"/>
            </p14:xfrm>
          </p:contentPart>
        </mc:Choice>
        <mc:Fallback xmlns="">
          <p:pic>
            <p:nvPicPr>
              <p:cNvPr id="10" name="Ink 9">
                <a:extLst>
                  <a:ext uri="{FF2B5EF4-FFF2-40B4-BE49-F238E27FC236}">
                    <a16:creationId xmlns:a16="http://schemas.microsoft.com/office/drawing/2014/main" id="{429F7917-D083-4141-8402-C95990D14395}"/>
                  </a:ext>
                </a:extLst>
              </p:cNvPr>
              <p:cNvPicPr/>
              <p:nvPr/>
            </p:nvPicPr>
            <p:blipFill>
              <a:blip r:embed="rId10"/>
              <a:stretch>
                <a:fillRect/>
              </a:stretch>
            </p:blipFill>
            <p:spPr>
              <a:xfrm>
                <a:off x="10589863" y="5726076"/>
                <a:ext cx="466560" cy="216000"/>
              </a:xfrm>
              <a:prstGeom prst="rect">
                <a:avLst/>
              </a:prstGeom>
            </p:spPr>
          </p:pic>
        </mc:Fallback>
      </mc:AlternateContent>
    </p:spTree>
    <p:extLst>
      <p:ext uri="{BB962C8B-B14F-4D97-AF65-F5344CB8AC3E}">
        <p14:creationId xmlns:p14="http://schemas.microsoft.com/office/powerpoint/2010/main" val="1245494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E062E-8B13-FB41-AE5B-26ECFFA540AF}"/>
              </a:ext>
            </a:extLst>
          </p:cNvPr>
          <p:cNvSpPr>
            <a:spLocks noGrp="1"/>
          </p:cNvSpPr>
          <p:nvPr>
            <p:ph type="title"/>
          </p:nvPr>
        </p:nvSpPr>
        <p:spPr/>
        <p:txBody>
          <a:bodyPr/>
          <a:lstStyle/>
          <a:p>
            <a:r>
              <a:rPr lang="en-DK" dirty="0"/>
              <a:t>2nd Part: NLP</a:t>
            </a:r>
          </a:p>
        </p:txBody>
      </p:sp>
      <p:sp>
        <p:nvSpPr>
          <p:cNvPr id="3" name="Content Placeholder 2">
            <a:extLst>
              <a:ext uri="{FF2B5EF4-FFF2-40B4-BE49-F238E27FC236}">
                <a16:creationId xmlns:a16="http://schemas.microsoft.com/office/drawing/2014/main" id="{6B5805DC-C840-8C41-996F-1BB3A3782C8F}"/>
              </a:ext>
            </a:extLst>
          </p:cNvPr>
          <p:cNvSpPr>
            <a:spLocks noGrp="1"/>
          </p:cNvSpPr>
          <p:nvPr>
            <p:ph idx="1"/>
          </p:nvPr>
        </p:nvSpPr>
        <p:spPr/>
        <p:txBody>
          <a:bodyPr/>
          <a:lstStyle/>
          <a:p>
            <a:r>
              <a:rPr lang="en-DK" dirty="0"/>
              <a:t>What is the audience looking for on Frama’s website?</a:t>
            </a:r>
          </a:p>
          <a:p>
            <a:r>
              <a:rPr lang="en-DK" b="1" dirty="0"/>
              <a:t>Objective</a:t>
            </a:r>
            <a:r>
              <a:rPr lang="en-DK" dirty="0"/>
              <a:t>: </a:t>
            </a:r>
            <a:r>
              <a:rPr lang="en-DK" u="sng" dirty="0"/>
              <a:t>Use as a proxy of interest in the brand the name of the webpage that the users are visiting inside frama’s website</a:t>
            </a:r>
            <a:r>
              <a:rPr lang="en-DK" dirty="0"/>
              <a:t>.</a:t>
            </a:r>
          </a:p>
          <a:p>
            <a:r>
              <a:rPr lang="en-DK" dirty="0"/>
              <a:t>T</a:t>
            </a:r>
            <a:r>
              <a:rPr lang="en-GB" dirty="0"/>
              <a:t>h</a:t>
            </a:r>
            <a:r>
              <a:rPr lang="en-DK" dirty="0"/>
              <a:t>is analysis will show they keywords that should be used when advertising in google or provide hints for advertising in stories in instagram.</a:t>
            </a:r>
          </a:p>
          <a:p>
            <a:endParaRPr lang="en-DK" dirty="0"/>
          </a:p>
          <a:p>
            <a:endParaRPr lang="en-DK" dirty="0"/>
          </a:p>
          <a:p>
            <a:endParaRPr lang="en-DK" dirty="0"/>
          </a:p>
          <a:p>
            <a:endParaRPr lang="en-DK" dirty="0"/>
          </a:p>
        </p:txBody>
      </p:sp>
    </p:spTree>
    <p:extLst>
      <p:ext uri="{BB962C8B-B14F-4D97-AF65-F5344CB8AC3E}">
        <p14:creationId xmlns:p14="http://schemas.microsoft.com/office/powerpoint/2010/main" val="3320403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19F8-F0DF-534E-9883-FDF97E07717E}"/>
              </a:ext>
            </a:extLst>
          </p:cNvPr>
          <p:cNvSpPr>
            <a:spLocks noGrp="1"/>
          </p:cNvSpPr>
          <p:nvPr>
            <p:ph type="title"/>
          </p:nvPr>
        </p:nvSpPr>
        <p:spPr/>
        <p:txBody>
          <a:bodyPr/>
          <a:lstStyle/>
          <a:p>
            <a:r>
              <a:rPr lang="en-DK" dirty="0"/>
              <a:t>NLP Workflow</a:t>
            </a:r>
          </a:p>
        </p:txBody>
      </p:sp>
      <p:sp>
        <p:nvSpPr>
          <p:cNvPr id="3" name="Content Placeholder 2">
            <a:extLst>
              <a:ext uri="{FF2B5EF4-FFF2-40B4-BE49-F238E27FC236}">
                <a16:creationId xmlns:a16="http://schemas.microsoft.com/office/drawing/2014/main" id="{583F89D4-C488-BE47-B582-88583810F508}"/>
              </a:ext>
            </a:extLst>
          </p:cNvPr>
          <p:cNvSpPr>
            <a:spLocks noGrp="1"/>
          </p:cNvSpPr>
          <p:nvPr>
            <p:ph idx="1"/>
          </p:nvPr>
        </p:nvSpPr>
        <p:spPr/>
        <p:txBody>
          <a:bodyPr>
            <a:normAutofit/>
          </a:bodyPr>
          <a:lstStyle/>
          <a:p>
            <a:r>
              <a:rPr lang="en-DK" dirty="0"/>
              <a:t>Get the </a:t>
            </a:r>
            <a:r>
              <a:rPr lang="en-DK" u="sng" dirty="0"/>
              <a:t>Page Title</a:t>
            </a:r>
            <a:r>
              <a:rPr lang="en-DK" dirty="0"/>
              <a:t> and </a:t>
            </a:r>
            <a:r>
              <a:rPr lang="en-DK" u="sng" dirty="0"/>
              <a:t>date and time</a:t>
            </a:r>
            <a:r>
              <a:rPr lang="en-DK" dirty="0"/>
              <a:t> of the session and how many </a:t>
            </a:r>
            <a:r>
              <a:rPr lang="en-DK" u="sng" dirty="0"/>
              <a:t>users</a:t>
            </a:r>
            <a:r>
              <a:rPr lang="en-DK" dirty="0"/>
              <a:t> were visiting the site from Google Analytics server in 4 chunks. I Had to append it because it was very big.</a:t>
            </a:r>
          </a:p>
          <a:p>
            <a:r>
              <a:rPr lang="en-GB" dirty="0"/>
              <a:t>T</a:t>
            </a:r>
            <a:r>
              <a:rPr lang="en-DK" dirty="0"/>
              <a:t>okenize the title of the pages, count the words and tidy up the results.</a:t>
            </a:r>
          </a:p>
          <a:p>
            <a:r>
              <a:rPr lang="en-DK" dirty="0"/>
              <a:t>The final results shows the words and bigrams that attract the most to the customers visiting Frama’s website.</a:t>
            </a:r>
          </a:p>
        </p:txBody>
      </p:sp>
      <p:pic>
        <p:nvPicPr>
          <p:cNvPr id="6" name="Picture 5">
            <a:extLst>
              <a:ext uri="{FF2B5EF4-FFF2-40B4-BE49-F238E27FC236}">
                <a16:creationId xmlns:a16="http://schemas.microsoft.com/office/drawing/2014/main" id="{D8B23441-4DBD-794C-808F-65E28AA47C30}"/>
              </a:ext>
            </a:extLst>
          </p:cNvPr>
          <p:cNvPicPr>
            <a:picLocks noChangeAspect="1"/>
          </p:cNvPicPr>
          <p:nvPr/>
        </p:nvPicPr>
        <p:blipFill>
          <a:blip r:embed="rId2"/>
          <a:stretch>
            <a:fillRect/>
          </a:stretch>
        </p:blipFill>
        <p:spPr>
          <a:xfrm>
            <a:off x="7129463" y="5434483"/>
            <a:ext cx="4818156" cy="1366207"/>
          </a:xfrm>
          <a:prstGeom prst="rect">
            <a:avLst/>
          </a:prstGeom>
        </p:spPr>
      </p:pic>
    </p:spTree>
    <p:extLst>
      <p:ext uri="{BB962C8B-B14F-4D97-AF65-F5344CB8AC3E}">
        <p14:creationId xmlns:p14="http://schemas.microsoft.com/office/powerpoint/2010/main" val="231418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7824-0761-8242-B50F-5B410E87DAF2}"/>
              </a:ext>
            </a:extLst>
          </p:cNvPr>
          <p:cNvSpPr>
            <a:spLocks noGrp="1"/>
          </p:cNvSpPr>
          <p:nvPr>
            <p:ph type="title"/>
          </p:nvPr>
        </p:nvSpPr>
        <p:spPr/>
        <p:txBody>
          <a:bodyPr/>
          <a:lstStyle/>
          <a:p>
            <a:r>
              <a:rPr lang="en-DK" dirty="0"/>
              <a:t>Results</a:t>
            </a:r>
          </a:p>
        </p:txBody>
      </p:sp>
      <p:pic>
        <p:nvPicPr>
          <p:cNvPr id="5" name="Content Placeholder 4">
            <a:extLst>
              <a:ext uri="{FF2B5EF4-FFF2-40B4-BE49-F238E27FC236}">
                <a16:creationId xmlns:a16="http://schemas.microsoft.com/office/drawing/2014/main" id="{8047D4B5-1B2B-2A4A-B169-1CAE395CC6DC}"/>
              </a:ext>
            </a:extLst>
          </p:cNvPr>
          <p:cNvPicPr>
            <a:picLocks noGrp="1" noChangeAspect="1"/>
          </p:cNvPicPr>
          <p:nvPr>
            <p:ph idx="1"/>
          </p:nvPr>
        </p:nvPicPr>
        <p:blipFill>
          <a:blip r:embed="rId2"/>
          <a:stretch>
            <a:fillRect/>
          </a:stretch>
        </p:blipFill>
        <p:spPr>
          <a:xfrm>
            <a:off x="4972292" y="94522"/>
            <a:ext cx="7143266" cy="4195763"/>
          </a:xfrm>
          <a:prstGeom prst="rect">
            <a:avLst/>
          </a:prstGeom>
        </p:spPr>
      </p:pic>
      <p:pic>
        <p:nvPicPr>
          <p:cNvPr id="3" name="Picture 2">
            <a:extLst>
              <a:ext uri="{FF2B5EF4-FFF2-40B4-BE49-F238E27FC236}">
                <a16:creationId xmlns:a16="http://schemas.microsoft.com/office/drawing/2014/main" id="{6513ADB2-A464-F44D-9BF4-4757547560C3}"/>
              </a:ext>
            </a:extLst>
          </p:cNvPr>
          <p:cNvPicPr>
            <a:picLocks noChangeAspect="1"/>
          </p:cNvPicPr>
          <p:nvPr/>
        </p:nvPicPr>
        <p:blipFill>
          <a:blip r:embed="rId3"/>
          <a:stretch>
            <a:fillRect/>
          </a:stretch>
        </p:blipFill>
        <p:spPr>
          <a:xfrm>
            <a:off x="272385" y="2192403"/>
            <a:ext cx="4424986" cy="4195764"/>
          </a:xfrm>
          <a:prstGeom prst="rect">
            <a:avLst/>
          </a:prstGeom>
        </p:spPr>
      </p:pic>
      <p:pic>
        <p:nvPicPr>
          <p:cNvPr id="4" name="Picture 3">
            <a:extLst>
              <a:ext uri="{FF2B5EF4-FFF2-40B4-BE49-F238E27FC236}">
                <a16:creationId xmlns:a16="http://schemas.microsoft.com/office/drawing/2014/main" id="{49133BC5-3DDA-4645-9B4C-D95D5DE28A0D}"/>
              </a:ext>
            </a:extLst>
          </p:cNvPr>
          <p:cNvPicPr>
            <a:picLocks noChangeAspect="1"/>
          </p:cNvPicPr>
          <p:nvPr/>
        </p:nvPicPr>
        <p:blipFill>
          <a:blip r:embed="rId4"/>
          <a:stretch>
            <a:fillRect/>
          </a:stretch>
        </p:blipFill>
        <p:spPr>
          <a:xfrm>
            <a:off x="4936137" y="4403999"/>
            <a:ext cx="3410456" cy="2359479"/>
          </a:xfrm>
          <a:prstGeom prst="rect">
            <a:avLst/>
          </a:prstGeom>
        </p:spPr>
      </p:pic>
      <p:pic>
        <p:nvPicPr>
          <p:cNvPr id="6" name="Picture 5">
            <a:extLst>
              <a:ext uri="{FF2B5EF4-FFF2-40B4-BE49-F238E27FC236}">
                <a16:creationId xmlns:a16="http://schemas.microsoft.com/office/drawing/2014/main" id="{E670BCE5-A4DF-8140-A4C7-D6C6C5B9A903}"/>
              </a:ext>
            </a:extLst>
          </p:cNvPr>
          <p:cNvPicPr>
            <a:picLocks noChangeAspect="1"/>
          </p:cNvPicPr>
          <p:nvPr/>
        </p:nvPicPr>
        <p:blipFill>
          <a:blip r:embed="rId5"/>
          <a:stretch>
            <a:fillRect/>
          </a:stretch>
        </p:blipFill>
        <p:spPr>
          <a:xfrm>
            <a:off x="8585359" y="4561523"/>
            <a:ext cx="3410456" cy="1169299"/>
          </a:xfrm>
          <a:prstGeom prst="rect">
            <a:avLst/>
          </a:prstGeom>
        </p:spPr>
      </p:pic>
    </p:spTree>
    <p:extLst>
      <p:ext uri="{BB962C8B-B14F-4D97-AF65-F5344CB8AC3E}">
        <p14:creationId xmlns:p14="http://schemas.microsoft.com/office/powerpoint/2010/main" val="1545100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90DA38-72DE-0B43-942F-C0780BD9737E}"/>
              </a:ext>
            </a:extLst>
          </p:cNvPr>
          <p:cNvPicPr>
            <a:picLocks noGrp="1" noChangeAspect="1"/>
          </p:cNvPicPr>
          <p:nvPr>
            <p:ph idx="1"/>
          </p:nvPr>
        </p:nvPicPr>
        <p:blipFill>
          <a:blip r:embed="rId2"/>
          <a:stretch>
            <a:fillRect/>
          </a:stretch>
        </p:blipFill>
        <p:spPr>
          <a:xfrm>
            <a:off x="1142999" y="460611"/>
            <a:ext cx="9906001" cy="5936777"/>
          </a:xfrm>
          <a:prstGeom prst="rect">
            <a:avLst/>
          </a:prstGeom>
        </p:spPr>
      </p:pic>
    </p:spTree>
    <p:extLst>
      <p:ext uri="{BB962C8B-B14F-4D97-AF65-F5344CB8AC3E}">
        <p14:creationId xmlns:p14="http://schemas.microsoft.com/office/powerpoint/2010/main" val="286238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1E8D-CA66-044F-ACBF-6E5A45667FCB}"/>
              </a:ext>
            </a:extLst>
          </p:cNvPr>
          <p:cNvSpPr>
            <a:spLocks noGrp="1"/>
          </p:cNvSpPr>
          <p:nvPr>
            <p:ph type="title"/>
          </p:nvPr>
        </p:nvSpPr>
        <p:spPr/>
        <p:txBody>
          <a:bodyPr/>
          <a:lstStyle/>
          <a:p>
            <a:r>
              <a:rPr lang="en-DK" dirty="0"/>
              <a:t>Part 3: Network Analysis</a:t>
            </a:r>
          </a:p>
        </p:txBody>
      </p:sp>
      <p:sp>
        <p:nvSpPr>
          <p:cNvPr id="3" name="Content Placeholder 2">
            <a:extLst>
              <a:ext uri="{FF2B5EF4-FFF2-40B4-BE49-F238E27FC236}">
                <a16:creationId xmlns:a16="http://schemas.microsoft.com/office/drawing/2014/main" id="{C7CFFF25-299E-F848-B8F2-A50C92850812}"/>
              </a:ext>
            </a:extLst>
          </p:cNvPr>
          <p:cNvSpPr>
            <a:spLocks noGrp="1"/>
          </p:cNvSpPr>
          <p:nvPr>
            <p:ph idx="1"/>
          </p:nvPr>
        </p:nvSpPr>
        <p:spPr>
          <a:xfrm>
            <a:off x="458694" y="1233378"/>
            <a:ext cx="10296393" cy="4573856"/>
          </a:xfrm>
        </p:spPr>
        <p:txBody>
          <a:bodyPr>
            <a:normAutofit/>
          </a:bodyPr>
          <a:lstStyle/>
          <a:p>
            <a:pPr marL="0" indent="0">
              <a:buNone/>
            </a:pPr>
            <a:endParaRPr lang="en-DK" dirty="0"/>
          </a:p>
          <a:p>
            <a:r>
              <a:rPr lang="en-DK" dirty="0"/>
              <a:t>Created a 2 mode network: Customers and collections.</a:t>
            </a:r>
          </a:p>
          <a:p>
            <a:r>
              <a:rPr lang="en-GB" dirty="0"/>
              <a:t>Every product bought by a customer is part of a collection, I used this variable as an affiliation</a:t>
            </a:r>
          </a:p>
          <a:p>
            <a:r>
              <a:rPr lang="en-GB" dirty="0"/>
              <a:t>Then join customers by affiliation to the same collections. The resulting weight is the number or collections they share, hence the more similar they are.</a:t>
            </a:r>
          </a:p>
        </p:txBody>
      </p:sp>
      <p:pic>
        <p:nvPicPr>
          <p:cNvPr id="4" name="Picture 3">
            <a:extLst>
              <a:ext uri="{FF2B5EF4-FFF2-40B4-BE49-F238E27FC236}">
                <a16:creationId xmlns:a16="http://schemas.microsoft.com/office/drawing/2014/main" id="{F802021E-9C00-2940-A993-29A55C114FA3}"/>
              </a:ext>
            </a:extLst>
          </p:cNvPr>
          <p:cNvPicPr>
            <a:picLocks noChangeAspect="1"/>
          </p:cNvPicPr>
          <p:nvPr/>
        </p:nvPicPr>
        <p:blipFill>
          <a:blip r:embed="rId3"/>
          <a:stretch>
            <a:fillRect/>
          </a:stretch>
        </p:blipFill>
        <p:spPr>
          <a:xfrm>
            <a:off x="7468961" y="4573855"/>
            <a:ext cx="4505325" cy="2101534"/>
          </a:xfrm>
          <a:prstGeom prst="rect">
            <a:avLst/>
          </a:prstGeom>
        </p:spPr>
      </p:pic>
    </p:spTree>
    <p:extLst>
      <p:ext uri="{BB962C8B-B14F-4D97-AF65-F5344CB8AC3E}">
        <p14:creationId xmlns:p14="http://schemas.microsoft.com/office/powerpoint/2010/main" val="2760718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4E76-B1DC-E54D-B59A-A533581B765F}"/>
              </a:ext>
            </a:extLst>
          </p:cNvPr>
          <p:cNvSpPr>
            <a:spLocks noGrp="1"/>
          </p:cNvSpPr>
          <p:nvPr>
            <p:ph type="title"/>
          </p:nvPr>
        </p:nvSpPr>
        <p:spPr/>
        <p:txBody>
          <a:bodyPr/>
          <a:lstStyle/>
          <a:p>
            <a:r>
              <a:rPr lang="en-DK" dirty="0"/>
              <a:t>Network Analysis: The US Case</a:t>
            </a:r>
          </a:p>
        </p:txBody>
      </p:sp>
      <p:pic>
        <p:nvPicPr>
          <p:cNvPr id="4" name="Content Placeholder 3">
            <a:extLst>
              <a:ext uri="{FF2B5EF4-FFF2-40B4-BE49-F238E27FC236}">
                <a16:creationId xmlns:a16="http://schemas.microsoft.com/office/drawing/2014/main" id="{F9D1ECE4-D0F0-7345-9ACC-DD7BB5E6AF27}"/>
              </a:ext>
            </a:extLst>
          </p:cNvPr>
          <p:cNvPicPr>
            <a:picLocks noGrp="1" noChangeAspect="1"/>
          </p:cNvPicPr>
          <p:nvPr>
            <p:ph idx="1"/>
          </p:nvPr>
        </p:nvPicPr>
        <p:blipFill>
          <a:blip r:embed="rId2"/>
          <a:stretch>
            <a:fillRect/>
          </a:stretch>
        </p:blipFill>
        <p:spPr>
          <a:xfrm>
            <a:off x="5446726" y="1426671"/>
            <a:ext cx="3084128" cy="2454213"/>
          </a:xfrm>
          <a:prstGeom prst="rect">
            <a:avLst/>
          </a:prstGeom>
        </p:spPr>
      </p:pic>
      <p:pic>
        <p:nvPicPr>
          <p:cNvPr id="5" name="Picture 4">
            <a:extLst>
              <a:ext uri="{FF2B5EF4-FFF2-40B4-BE49-F238E27FC236}">
                <a16:creationId xmlns:a16="http://schemas.microsoft.com/office/drawing/2014/main" id="{94C61B34-6BBC-1649-B7C9-8325522D5C3D}"/>
              </a:ext>
            </a:extLst>
          </p:cNvPr>
          <p:cNvPicPr>
            <a:picLocks noChangeAspect="1"/>
          </p:cNvPicPr>
          <p:nvPr/>
        </p:nvPicPr>
        <p:blipFill>
          <a:blip r:embed="rId3"/>
          <a:stretch>
            <a:fillRect/>
          </a:stretch>
        </p:blipFill>
        <p:spPr>
          <a:xfrm>
            <a:off x="8794266" y="1028541"/>
            <a:ext cx="3314700" cy="2946400"/>
          </a:xfrm>
          <a:prstGeom prst="rect">
            <a:avLst/>
          </a:prstGeom>
        </p:spPr>
      </p:pic>
      <p:pic>
        <p:nvPicPr>
          <p:cNvPr id="6" name="Picture 5">
            <a:extLst>
              <a:ext uri="{FF2B5EF4-FFF2-40B4-BE49-F238E27FC236}">
                <a16:creationId xmlns:a16="http://schemas.microsoft.com/office/drawing/2014/main" id="{C220238D-EE01-444E-905C-3F41D1DDD588}"/>
              </a:ext>
            </a:extLst>
          </p:cNvPr>
          <p:cNvPicPr>
            <a:picLocks noChangeAspect="1"/>
          </p:cNvPicPr>
          <p:nvPr/>
        </p:nvPicPr>
        <p:blipFill>
          <a:blip r:embed="rId4"/>
          <a:stretch>
            <a:fillRect/>
          </a:stretch>
        </p:blipFill>
        <p:spPr>
          <a:xfrm>
            <a:off x="8794266" y="4678956"/>
            <a:ext cx="3314700" cy="1400728"/>
          </a:xfrm>
          <a:prstGeom prst="rect">
            <a:avLst/>
          </a:prstGeom>
        </p:spPr>
      </p:pic>
      <p:pic>
        <p:nvPicPr>
          <p:cNvPr id="3" name="Picture 2">
            <a:extLst>
              <a:ext uri="{FF2B5EF4-FFF2-40B4-BE49-F238E27FC236}">
                <a16:creationId xmlns:a16="http://schemas.microsoft.com/office/drawing/2014/main" id="{BA8E28CA-DA3E-334B-B562-E0B838D30FBF}"/>
              </a:ext>
            </a:extLst>
          </p:cNvPr>
          <p:cNvPicPr>
            <a:picLocks noChangeAspect="1"/>
          </p:cNvPicPr>
          <p:nvPr/>
        </p:nvPicPr>
        <p:blipFill>
          <a:blip r:embed="rId5"/>
          <a:stretch>
            <a:fillRect/>
          </a:stretch>
        </p:blipFill>
        <p:spPr>
          <a:xfrm>
            <a:off x="141423" y="3974941"/>
            <a:ext cx="4267620" cy="2654528"/>
          </a:xfrm>
          <a:prstGeom prst="rect">
            <a:avLst/>
          </a:prstGeom>
        </p:spPr>
      </p:pic>
      <p:sp>
        <p:nvSpPr>
          <p:cNvPr id="7" name="TextBox 6">
            <a:extLst>
              <a:ext uri="{FF2B5EF4-FFF2-40B4-BE49-F238E27FC236}">
                <a16:creationId xmlns:a16="http://schemas.microsoft.com/office/drawing/2014/main" id="{1B64AD03-2585-1E43-A22D-3B7792BFEDBE}"/>
              </a:ext>
            </a:extLst>
          </p:cNvPr>
          <p:cNvSpPr txBox="1"/>
          <p:nvPr/>
        </p:nvSpPr>
        <p:spPr>
          <a:xfrm>
            <a:off x="254080" y="1816607"/>
            <a:ext cx="5051568" cy="1938992"/>
          </a:xfrm>
          <a:prstGeom prst="rect">
            <a:avLst/>
          </a:prstGeom>
          <a:noFill/>
        </p:spPr>
        <p:txBody>
          <a:bodyPr wrap="square" rtlCol="0">
            <a:spAutoFit/>
          </a:bodyPr>
          <a:lstStyle/>
          <a:p>
            <a:r>
              <a:rPr lang="en-DK" sz="2400" dirty="0"/>
              <a:t>Filtered weight lower to 4 and higher than 20</a:t>
            </a:r>
          </a:p>
          <a:p>
            <a:endParaRPr lang="en-DK" sz="2400" dirty="0"/>
          </a:p>
          <a:p>
            <a:r>
              <a:rPr lang="en-DK" sz="2400" dirty="0"/>
              <a:t>Only analised the top 50% customers with higher weight</a:t>
            </a:r>
          </a:p>
        </p:txBody>
      </p:sp>
      <p:pic>
        <p:nvPicPr>
          <p:cNvPr id="8" name="Picture 7">
            <a:extLst>
              <a:ext uri="{FF2B5EF4-FFF2-40B4-BE49-F238E27FC236}">
                <a16:creationId xmlns:a16="http://schemas.microsoft.com/office/drawing/2014/main" id="{5B0771B3-BF13-AD46-B3B5-A0D2CDCA6A15}"/>
              </a:ext>
            </a:extLst>
          </p:cNvPr>
          <p:cNvPicPr>
            <a:picLocks noChangeAspect="1"/>
          </p:cNvPicPr>
          <p:nvPr/>
        </p:nvPicPr>
        <p:blipFill>
          <a:blip r:embed="rId6"/>
          <a:stretch>
            <a:fillRect/>
          </a:stretch>
        </p:blipFill>
        <p:spPr>
          <a:xfrm>
            <a:off x="4572000" y="4145023"/>
            <a:ext cx="4018645" cy="2484446"/>
          </a:xfrm>
          <a:prstGeom prst="rect">
            <a:avLst/>
          </a:prstGeom>
        </p:spPr>
      </p:pic>
    </p:spTree>
    <p:extLst>
      <p:ext uri="{BB962C8B-B14F-4D97-AF65-F5344CB8AC3E}">
        <p14:creationId xmlns:p14="http://schemas.microsoft.com/office/powerpoint/2010/main" val="991107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18B7-7B57-0440-A219-91CF079D6237}"/>
              </a:ext>
            </a:extLst>
          </p:cNvPr>
          <p:cNvSpPr>
            <a:spLocks noGrp="1"/>
          </p:cNvSpPr>
          <p:nvPr>
            <p:ph type="title"/>
          </p:nvPr>
        </p:nvSpPr>
        <p:spPr/>
        <p:txBody>
          <a:bodyPr/>
          <a:lstStyle/>
          <a:p>
            <a:r>
              <a:rPr lang="en-DK" dirty="0"/>
              <a:t>Introduction to the case</a:t>
            </a:r>
          </a:p>
        </p:txBody>
      </p:sp>
      <p:pic>
        <p:nvPicPr>
          <p:cNvPr id="4" name="Content Placeholder 3">
            <a:extLst>
              <a:ext uri="{FF2B5EF4-FFF2-40B4-BE49-F238E27FC236}">
                <a16:creationId xmlns:a16="http://schemas.microsoft.com/office/drawing/2014/main" id="{82C74624-A774-234E-A40A-123BEF8E29CE}"/>
              </a:ext>
            </a:extLst>
          </p:cNvPr>
          <p:cNvPicPr>
            <a:picLocks noGrp="1" noChangeAspect="1"/>
          </p:cNvPicPr>
          <p:nvPr>
            <p:ph idx="1"/>
          </p:nvPr>
        </p:nvPicPr>
        <p:blipFill>
          <a:blip r:embed="rId2"/>
          <a:stretch>
            <a:fillRect/>
          </a:stretch>
        </p:blipFill>
        <p:spPr>
          <a:xfrm>
            <a:off x="458695" y="112337"/>
            <a:ext cx="11251684" cy="6379903"/>
          </a:xfrm>
          <a:prstGeom prst="rect">
            <a:avLst/>
          </a:prstGeom>
        </p:spPr>
      </p:pic>
    </p:spTree>
    <p:extLst>
      <p:ext uri="{BB962C8B-B14F-4D97-AF65-F5344CB8AC3E}">
        <p14:creationId xmlns:p14="http://schemas.microsoft.com/office/powerpoint/2010/main" val="320901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91844C-A1C9-3B42-81AF-785FEC317C32}"/>
              </a:ext>
            </a:extLst>
          </p:cNvPr>
          <p:cNvPicPr>
            <a:picLocks noGrp="1" noChangeAspect="1"/>
          </p:cNvPicPr>
          <p:nvPr>
            <p:ph idx="1"/>
          </p:nvPr>
        </p:nvPicPr>
        <p:blipFill>
          <a:blip r:embed="rId3"/>
          <a:stretch>
            <a:fillRect/>
          </a:stretch>
        </p:blipFill>
        <p:spPr>
          <a:xfrm>
            <a:off x="325419" y="365760"/>
            <a:ext cx="9370124" cy="5515596"/>
          </a:xfrm>
          <a:prstGeom prst="rect">
            <a:avLst/>
          </a:prstGeom>
        </p:spPr>
      </p:pic>
      <p:sp>
        <p:nvSpPr>
          <p:cNvPr id="2" name="TextBox 1">
            <a:extLst>
              <a:ext uri="{FF2B5EF4-FFF2-40B4-BE49-F238E27FC236}">
                <a16:creationId xmlns:a16="http://schemas.microsoft.com/office/drawing/2014/main" id="{F8D65828-677B-6040-8501-5B6EF8CA99EB}"/>
              </a:ext>
            </a:extLst>
          </p:cNvPr>
          <p:cNvSpPr txBox="1"/>
          <p:nvPr/>
        </p:nvSpPr>
        <p:spPr>
          <a:xfrm>
            <a:off x="10060695" y="520995"/>
            <a:ext cx="2029169" cy="646331"/>
          </a:xfrm>
          <a:prstGeom prst="rect">
            <a:avLst/>
          </a:prstGeom>
          <a:noFill/>
        </p:spPr>
        <p:txBody>
          <a:bodyPr wrap="square" rtlCol="0">
            <a:spAutoFit/>
          </a:bodyPr>
          <a:lstStyle/>
          <a:p>
            <a:r>
              <a:rPr lang="en-DK" b="1" dirty="0"/>
              <a:t>The results are very interesting</a:t>
            </a:r>
          </a:p>
        </p:txBody>
      </p:sp>
      <p:sp>
        <p:nvSpPr>
          <p:cNvPr id="3" name="TextBox 2">
            <a:extLst>
              <a:ext uri="{FF2B5EF4-FFF2-40B4-BE49-F238E27FC236}">
                <a16:creationId xmlns:a16="http://schemas.microsoft.com/office/drawing/2014/main" id="{65AEB86B-F2AB-FB47-BBCB-6BFFB2D38380}"/>
              </a:ext>
            </a:extLst>
          </p:cNvPr>
          <p:cNvSpPr txBox="1"/>
          <p:nvPr/>
        </p:nvSpPr>
        <p:spPr>
          <a:xfrm>
            <a:off x="10069033" y="1988288"/>
            <a:ext cx="1637414" cy="923330"/>
          </a:xfrm>
          <a:prstGeom prst="rect">
            <a:avLst/>
          </a:prstGeom>
          <a:noFill/>
        </p:spPr>
        <p:txBody>
          <a:bodyPr wrap="square" rtlCol="0">
            <a:spAutoFit/>
          </a:bodyPr>
          <a:lstStyle/>
          <a:p>
            <a:r>
              <a:rPr lang="en-DK" b="1" dirty="0"/>
              <a:t>Community 1 </a:t>
            </a:r>
            <a:r>
              <a:rPr lang="en-DK" dirty="0"/>
              <a:t>was St Pauls (Apothecary)</a:t>
            </a:r>
            <a:endParaRPr lang="en-DK" u="sng" dirty="0"/>
          </a:p>
        </p:txBody>
      </p:sp>
      <p:sp>
        <p:nvSpPr>
          <p:cNvPr id="5" name="TextBox 4">
            <a:extLst>
              <a:ext uri="{FF2B5EF4-FFF2-40B4-BE49-F238E27FC236}">
                <a16:creationId xmlns:a16="http://schemas.microsoft.com/office/drawing/2014/main" id="{CC6AB838-062E-F64E-B150-EF5A8521728D}"/>
              </a:ext>
            </a:extLst>
          </p:cNvPr>
          <p:cNvSpPr txBox="1"/>
          <p:nvPr/>
        </p:nvSpPr>
        <p:spPr>
          <a:xfrm>
            <a:off x="10069033" y="3270915"/>
            <a:ext cx="1637414" cy="1754326"/>
          </a:xfrm>
          <a:prstGeom prst="rect">
            <a:avLst/>
          </a:prstGeom>
          <a:noFill/>
        </p:spPr>
        <p:txBody>
          <a:bodyPr wrap="square" rtlCol="0">
            <a:spAutoFit/>
          </a:bodyPr>
          <a:lstStyle/>
          <a:p>
            <a:r>
              <a:rPr lang="en-DK" b="1" dirty="0"/>
              <a:t>Community 2 </a:t>
            </a:r>
            <a:r>
              <a:rPr lang="en-DK" dirty="0"/>
              <a:t>was composed by collections related to furniture!</a:t>
            </a:r>
          </a:p>
        </p:txBody>
      </p:sp>
      <p:pic>
        <p:nvPicPr>
          <p:cNvPr id="6" name="Picture 5">
            <a:extLst>
              <a:ext uri="{FF2B5EF4-FFF2-40B4-BE49-F238E27FC236}">
                <a16:creationId xmlns:a16="http://schemas.microsoft.com/office/drawing/2014/main" id="{9288FC8D-EE3D-384F-88D3-68C7E3671FF0}"/>
              </a:ext>
            </a:extLst>
          </p:cNvPr>
          <p:cNvPicPr>
            <a:picLocks noChangeAspect="1"/>
          </p:cNvPicPr>
          <p:nvPr/>
        </p:nvPicPr>
        <p:blipFill rotWithShape="1">
          <a:blip r:embed="rId4"/>
          <a:srcRect b="46518"/>
          <a:stretch/>
        </p:blipFill>
        <p:spPr>
          <a:xfrm>
            <a:off x="7518400" y="6013839"/>
            <a:ext cx="4571464" cy="646332"/>
          </a:xfrm>
          <a:prstGeom prst="rect">
            <a:avLst/>
          </a:prstGeom>
        </p:spPr>
      </p:pic>
    </p:spTree>
    <p:extLst>
      <p:ext uri="{BB962C8B-B14F-4D97-AF65-F5344CB8AC3E}">
        <p14:creationId xmlns:p14="http://schemas.microsoft.com/office/powerpoint/2010/main" val="1298061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0DCB-88BB-A947-B8DE-260D6ED45051}"/>
              </a:ext>
            </a:extLst>
          </p:cNvPr>
          <p:cNvSpPr>
            <a:spLocks noGrp="1"/>
          </p:cNvSpPr>
          <p:nvPr>
            <p:ph type="title"/>
          </p:nvPr>
        </p:nvSpPr>
        <p:spPr/>
        <p:txBody>
          <a:bodyPr>
            <a:normAutofit/>
          </a:bodyPr>
          <a:lstStyle/>
          <a:p>
            <a:r>
              <a:rPr lang="en-DK" dirty="0"/>
              <a:t>Network Analysis: The Spanish Case</a:t>
            </a:r>
          </a:p>
        </p:txBody>
      </p:sp>
      <p:pic>
        <p:nvPicPr>
          <p:cNvPr id="4" name="Content Placeholder 3">
            <a:extLst>
              <a:ext uri="{FF2B5EF4-FFF2-40B4-BE49-F238E27FC236}">
                <a16:creationId xmlns:a16="http://schemas.microsoft.com/office/drawing/2014/main" id="{EE93D2F0-191C-ED4D-A7BF-2665DE46B792}"/>
              </a:ext>
            </a:extLst>
          </p:cNvPr>
          <p:cNvPicPr>
            <a:picLocks noGrp="1" noChangeAspect="1"/>
          </p:cNvPicPr>
          <p:nvPr>
            <p:ph idx="1"/>
          </p:nvPr>
        </p:nvPicPr>
        <p:blipFill>
          <a:blip r:embed="rId2"/>
          <a:stretch>
            <a:fillRect/>
          </a:stretch>
        </p:blipFill>
        <p:spPr>
          <a:xfrm>
            <a:off x="9545031" y="3729376"/>
            <a:ext cx="2480644" cy="2103013"/>
          </a:xfrm>
          <a:prstGeom prst="rect">
            <a:avLst/>
          </a:prstGeom>
        </p:spPr>
      </p:pic>
      <p:pic>
        <p:nvPicPr>
          <p:cNvPr id="5" name="Picture 4">
            <a:extLst>
              <a:ext uri="{FF2B5EF4-FFF2-40B4-BE49-F238E27FC236}">
                <a16:creationId xmlns:a16="http://schemas.microsoft.com/office/drawing/2014/main" id="{9D5FC124-4460-F042-BD9B-A4A5A8995210}"/>
              </a:ext>
            </a:extLst>
          </p:cNvPr>
          <p:cNvPicPr>
            <a:picLocks noChangeAspect="1"/>
          </p:cNvPicPr>
          <p:nvPr/>
        </p:nvPicPr>
        <p:blipFill>
          <a:blip r:embed="rId3"/>
          <a:stretch>
            <a:fillRect/>
          </a:stretch>
        </p:blipFill>
        <p:spPr>
          <a:xfrm>
            <a:off x="9571839" y="352713"/>
            <a:ext cx="2366081" cy="1875338"/>
          </a:xfrm>
          <a:prstGeom prst="rect">
            <a:avLst/>
          </a:prstGeom>
        </p:spPr>
      </p:pic>
      <p:pic>
        <p:nvPicPr>
          <p:cNvPr id="6" name="Picture 5">
            <a:extLst>
              <a:ext uri="{FF2B5EF4-FFF2-40B4-BE49-F238E27FC236}">
                <a16:creationId xmlns:a16="http://schemas.microsoft.com/office/drawing/2014/main" id="{5E5C613C-FA84-4D41-8B8B-75E23A1432FE}"/>
              </a:ext>
            </a:extLst>
          </p:cNvPr>
          <p:cNvPicPr>
            <a:picLocks noChangeAspect="1"/>
          </p:cNvPicPr>
          <p:nvPr/>
        </p:nvPicPr>
        <p:blipFill>
          <a:blip r:embed="rId4"/>
          <a:stretch>
            <a:fillRect/>
          </a:stretch>
        </p:blipFill>
        <p:spPr>
          <a:xfrm>
            <a:off x="9471369" y="2379465"/>
            <a:ext cx="2567020" cy="1084773"/>
          </a:xfrm>
          <a:prstGeom prst="rect">
            <a:avLst/>
          </a:prstGeom>
        </p:spPr>
      </p:pic>
      <p:sp>
        <p:nvSpPr>
          <p:cNvPr id="7" name="TextBox 6">
            <a:extLst>
              <a:ext uri="{FF2B5EF4-FFF2-40B4-BE49-F238E27FC236}">
                <a16:creationId xmlns:a16="http://schemas.microsoft.com/office/drawing/2014/main" id="{89EBF946-40E1-B649-9A85-3E31147788CE}"/>
              </a:ext>
            </a:extLst>
          </p:cNvPr>
          <p:cNvSpPr txBox="1"/>
          <p:nvPr/>
        </p:nvSpPr>
        <p:spPr>
          <a:xfrm>
            <a:off x="254080" y="2077648"/>
            <a:ext cx="5051568" cy="1200329"/>
          </a:xfrm>
          <a:prstGeom prst="rect">
            <a:avLst/>
          </a:prstGeom>
          <a:noFill/>
        </p:spPr>
        <p:txBody>
          <a:bodyPr wrap="square" rtlCol="0">
            <a:spAutoFit/>
          </a:bodyPr>
          <a:lstStyle/>
          <a:p>
            <a:r>
              <a:rPr lang="en-DK" sz="2400" dirty="0"/>
              <a:t>Filtered out weight lower to 2</a:t>
            </a:r>
          </a:p>
          <a:p>
            <a:r>
              <a:rPr lang="en-DK" sz="2400" dirty="0"/>
              <a:t>Analised the top 90% customers with higher weight</a:t>
            </a:r>
          </a:p>
        </p:txBody>
      </p:sp>
      <p:pic>
        <p:nvPicPr>
          <p:cNvPr id="3" name="Picture 2">
            <a:extLst>
              <a:ext uri="{FF2B5EF4-FFF2-40B4-BE49-F238E27FC236}">
                <a16:creationId xmlns:a16="http://schemas.microsoft.com/office/drawing/2014/main" id="{33173F16-10F1-9E4A-BA55-F2F667F874C4}"/>
              </a:ext>
            </a:extLst>
          </p:cNvPr>
          <p:cNvPicPr>
            <a:picLocks noChangeAspect="1"/>
          </p:cNvPicPr>
          <p:nvPr/>
        </p:nvPicPr>
        <p:blipFill>
          <a:blip r:embed="rId5"/>
          <a:stretch>
            <a:fillRect/>
          </a:stretch>
        </p:blipFill>
        <p:spPr>
          <a:xfrm>
            <a:off x="5529565" y="1736082"/>
            <a:ext cx="3832891" cy="2371538"/>
          </a:xfrm>
          <a:prstGeom prst="rect">
            <a:avLst/>
          </a:prstGeom>
        </p:spPr>
      </p:pic>
      <p:pic>
        <p:nvPicPr>
          <p:cNvPr id="8" name="Picture 7">
            <a:extLst>
              <a:ext uri="{FF2B5EF4-FFF2-40B4-BE49-F238E27FC236}">
                <a16:creationId xmlns:a16="http://schemas.microsoft.com/office/drawing/2014/main" id="{63B07BB0-3EB5-E142-9D42-7B4E3C78417F}"/>
              </a:ext>
            </a:extLst>
          </p:cNvPr>
          <p:cNvPicPr>
            <a:picLocks noChangeAspect="1"/>
          </p:cNvPicPr>
          <p:nvPr/>
        </p:nvPicPr>
        <p:blipFill>
          <a:blip r:embed="rId6"/>
          <a:stretch>
            <a:fillRect/>
          </a:stretch>
        </p:blipFill>
        <p:spPr>
          <a:xfrm>
            <a:off x="166325" y="3580024"/>
            <a:ext cx="5051568" cy="3122056"/>
          </a:xfrm>
          <a:prstGeom prst="rect">
            <a:avLst/>
          </a:prstGeom>
        </p:spPr>
      </p:pic>
    </p:spTree>
    <p:extLst>
      <p:ext uri="{BB962C8B-B14F-4D97-AF65-F5344CB8AC3E}">
        <p14:creationId xmlns:p14="http://schemas.microsoft.com/office/powerpoint/2010/main" val="2310326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F9DF5D-D48A-0E41-80E9-26C29C4691A2}"/>
              </a:ext>
            </a:extLst>
          </p:cNvPr>
          <p:cNvPicPr>
            <a:picLocks noGrp="1" noChangeAspect="1"/>
          </p:cNvPicPr>
          <p:nvPr>
            <p:ph idx="1"/>
          </p:nvPr>
        </p:nvPicPr>
        <p:blipFill>
          <a:blip r:embed="rId2"/>
          <a:stretch>
            <a:fillRect/>
          </a:stretch>
        </p:blipFill>
        <p:spPr>
          <a:xfrm>
            <a:off x="347867" y="288353"/>
            <a:ext cx="7977459" cy="4974763"/>
          </a:xfrm>
          <a:prstGeom prst="rect">
            <a:avLst/>
          </a:prstGeom>
        </p:spPr>
      </p:pic>
      <p:sp>
        <p:nvSpPr>
          <p:cNvPr id="3" name="TextBox 2">
            <a:extLst>
              <a:ext uri="{FF2B5EF4-FFF2-40B4-BE49-F238E27FC236}">
                <a16:creationId xmlns:a16="http://schemas.microsoft.com/office/drawing/2014/main" id="{24E3D624-8368-6949-B172-4A2D98FCCA82}"/>
              </a:ext>
            </a:extLst>
          </p:cNvPr>
          <p:cNvSpPr txBox="1"/>
          <p:nvPr/>
        </p:nvSpPr>
        <p:spPr>
          <a:xfrm>
            <a:off x="10060695" y="520995"/>
            <a:ext cx="2029169" cy="923330"/>
          </a:xfrm>
          <a:prstGeom prst="rect">
            <a:avLst/>
          </a:prstGeom>
          <a:noFill/>
        </p:spPr>
        <p:txBody>
          <a:bodyPr wrap="square" rtlCol="0">
            <a:spAutoFit/>
          </a:bodyPr>
          <a:lstStyle/>
          <a:p>
            <a:r>
              <a:rPr lang="en-DK" b="1" dirty="0"/>
              <a:t>The results are very similar to the US</a:t>
            </a:r>
          </a:p>
        </p:txBody>
      </p:sp>
      <p:sp>
        <p:nvSpPr>
          <p:cNvPr id="5" name="TextBox 4">
            <a:extLst>
              <a:ext uri="{FF2B5EF4-FFF2-40B4-BE49-F238E27FC236}">
                <a16:creationId xmlns:a16="http://schemas.microsoft.com/office/drawing/2014/main" id="{C2EEF755-BDCF-B74C-BF48-EC2BA174B3F1}"/>
              </a:ext>
            </a:extLst>
          </p:cNvPr>
          <p:cNvSpPr txBox="1"/>
          <p:nvPr/>
        </p:nvSpPr>
        <p:spPr>
          <a:xfrm>
            <a:off x="10069033" y="1988288"/>
            <a:ext cx="1520456" cy="1477328"/>
          </a:xfrm>
          <a:prstGeom prst="rect">
            <a:avLst/>
          </a:prstGeom>
          <a:noFill/>
        </p:spPr>
        <p:txBody>
          <a:bodyPr wrap="square" rtlCol="0">
            <a:spAutoFit/>
          </a:bodyPr>
          <a:lstStyle/>
          <a:p>
            <a:r>
              <a:rPr lang="en-DK" b="1" dirty="0"/>
              <a:t>Community 1 </a:t>
            </a:r>
            <a:r>
              <a:rPr lang="en-DK" dirty="0"/>
              <a:t>was </a:t>
            </a:r>
            <a:r>
              <a:rPr lang="en-DK" u="sng" dirty="0"/>
              <a:t>furniture and smaller collections</a:t>
            </a:r>
          </a:p>
        </p:txBody>
      </p:sp>
      <p:sp>
        <p:nvSpPr>
          <p:cNvPr id="6" name="TextBox 5">
            <a:extLst>
              <a:ext uri="{FF2B5EF4-FFF2-40B4-BE49-F238E27FC236}">
                <a16:creationId xmlns:a16="http://schemas.microsoft.com/office/drawing/2014/main" id="{6A53140A-341E-054A-823E-37D04DE2BDC6}"/>
              </a:ext>
            </a:extLst>
          </p:cNvPr>
          <p:cNvSpPr txBox="1"/>
          <p:nvPr/>
        </p:nvSpPr>
        <p:spPr>
          <a:xfrm>
            <a:off x="10060695" y="4146698"/>
            <a:ext cx="1645752" cy="923330"/>
          </a:xfrm>
          <a:prstGeom prst="rect">
            <a:avLst/>
          </a:prstGeom>
          <a:noFill/>
        </p:spPr>
        <p:txBody>
          <a:bodyPr wrap="square" rtlCol="0">
            <a:spAutoFit/>
          </a:bodyPr>
          <a:lstStyle/>
          <a:p>
            <a:r>
              <a:rPr lang="en-DK" b="1" dirty="0"/>
              <a:t>Community 2 </a:t>
            </a:r>
            <a:r>
              <a:rPr lang="en-DK" dirty="0"/>
              <a:t>was Apothecary!</a:t>
            </a:r>
          </a:p>
        </p:txBody>
      </p:sp>
      <p:pic>
        <p:nvPicPr>
          <p:cNvPr id="2" name="Picture 1">
            <a:extLst>
              <a:ext uri="{FF2B5EF4-FFF2-40B4-BE49-F238E27FC236}">
                <a16:creationId xmlns:a16="http://schemas.microsoft.com/office/drawing/2014/main" id="{30F569E3-15B1-FD41-BF21-F4483C1990F4}"/>
              </a:ext>
            </a:extLst>
          </p:cNvPr>
          <p:cNvPicPr>
            <a:picLocks noChangeAspect="1"/>
          </p:cNvPicPr>
          <p:nvPr/>
        </p:nvPicPr>
        <p:blipFill>
          <a:blip r:embed="rId3"/>
          <a:stretch>
            <a:fillRect/>
          </a:stretch>
        </p:blipFill>
        <p:spPr>
          <a:xfrm>
            <a:off x="5168410" y="5454503"/>
            <a:ext cx="6921454" cy="1260809"/>
          </a:xfrm>
          <a:prstGeom prst="rect">
            <a:avLst/>
          </a:prstGeom>
        </p:spPr>
      </p:pic>
    </p:spTree>
    <p:extLst>
      <p:ext uri="{BB962C8B-B14F-4D97-AF65-F5344CB8AC3E}">
        <p14:creationId xmlns:p14="http://schemas.microsoft.com/office/powerpoint/2010/main" val="3387009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F1F9-DE94-1B47-BD27-BDFB6BEB90B9}"/>
              </a:ext>
            </a:extLst>
          </p:cNvPr>
          <p:cNvSpPr>
            <a:spLocks noGrp="1"/>
          </p:cNvSpPr>
          <p:nvPr>
            <p:ph type="title"/>
          </p:nvPr>
        </p:nvSpPr>
        <p:spPr/>
        <p:txBody>
          <a:bodyPr/>
          <a:lstStyle/>
          <a:p>
            <a:r>
              <a:rPr lang="en-DK" dirty="0"/>
              <a:t>Interpretation of the results</a:t>
            </a:r>
          </a:p>
        </p:txBody>
      </p:sp>
      <p:sp>
        <p:nvSpPr>
          <p:cNvPr id="3" name="Content Placeholder 2">
            <a:extLst>
              <a:ext uri="{FF2B5EF4-FFF2-40B4-BE49-F238E27FC236}">
                <a16:creationId xmlns:a16="http://schemas.microsoft.com/office/drawing/2014/main" id="{640C7491-2E43-7146-8013-5784462129F5}"/>
              </a:ext>
            </a:extLst>
          </p:cNvPr>
          <p:cNvSpPr>
            <a:spLocks noGrp="1"/>
          </p:cNvSpPr>
          <p:nvPr>
            <p:ph idx="1"/>
          </p:nvPr>
        </p:nvSpPr>
        <p:spPr/>
        <p:txBody>
          <a:bodyPr>
            <a:normAutofit/>
          </a:bodyPr>
          <a:lstStyle/>
          <a:p>
            <a:r>
              <a:rPr lang="en-DK" dirty="0"/>
              <a:t>Big spread between Sales and interest in the brand.</a:t>
            </a:r>
          </a:p>
          <a:p>
            <a:r>
              <a:rPr lang="en-DK" dirty="0"/>
              <a:t>Relevant results in the NLP section. Potentially could be used for keywords in future advertisements.</a:t>
            </a:r>
          </a:p>
          <a:p>
            <a:r>
              <a:rPr lang="en-GB" dirty="0"/>
              <a:t>S</a:t>
            </a:r>
            <a:r>
              <a:rPr lang="en-DK" dirty="0"/>
              <a:t>omehow insightful results in the network analysis section. Two main communities in each of the analysed groups show that reflect the most sold products by the company. </a:t>
            </a:r>
          </a:p>
          <a:p>
            <a:endParaRPr lang="en-DK" dirty="0"/>
          </a:p>
        </p:txBody>
      </p:sp>
    </p:spTree>
    <p:extLst>
      <p:ext uri="{BB962C8B-B14F-4D97-AF65-F5344CB8AC3E}">
        <p14:creationId xmlns:p14="http://schemas.microsoft.com/office/powerpoint/2010/main" val="349618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FF41-4E0A-624D-A9C0-BEA6AE89D0D6}"/>
              </a:ext>
            </a:extLst>
          </p:cNvPr>
          <p:cNvSpPr>
            <a:spLocks noGrp="1"/>
          </p:cNvSpPr>
          <p:nvPr>
            <p:ph type="title"/>
          </p:nvPr>
        </p:nvSpPr>
        <p:spPr/>
        <p:txBody>
          <a:bodyPr/>
          <a:lstStyle/>
          <a:p>
            <a:r>
              <a:rPr lang="en-DK" dirty="0"/>
              <a:t>C</a:t>
            </a:r>
            <a:r>
              <a:rPr lang="en-GB" dirty="0"/>
              <a:t>o</a:t>
            </a:r>
            <a:r>
              <a:rPr lang="en-DK" dirty="0"/>
              <a:t>nclusions of the study</a:t>
            </a:r>
          </a:p>
        </p:txBody>
      </p:sp>
      <p:sp>
        <p:nvSpPr>
          <p:cNvPr id="3" name="Content Placeholder 2">
            <a:extLst>
              <a:ext uri="{FF2B5EF4-FFF2-40B4-BE49-F238E27FC236}">
                <a16:creationId xmlns:a16="http://schemas.microsoft.com/office/drawing/2014/main" id="{04B471A4-1378-104D-8FDE-1DD5D5921DF2}"/>
              </a:ext>
            </a:extLst>
          </p:cNvPr>
          <p:cNvSpPr>
            <a:spLocks noGrp="1"/>
          </p:cNvSpPr>
          <p:nvPr>
            <p:ph idx="1"/>
          </p:nvPr>
        </p:nvSpPr>
        <p:spPr/>
        <p:txBody>
          <a:bodyPr>
            <a:normAutofit/>
          </a:bodyPr>
          <a:lstStyle/>
          <a:p>
            <a:r>
              <a:rPr lang="en-GB" dirty="0"/>
              <a:t>W</a:t>
            </a:r>
            <a:r>
              <a:rPr lang="en-DK" dirty="0"/>
              <a:t>hile somehow basic, the analysis proved to show relevant aspects about the business: 2 diff. segments, two diff. strategies.</a:t>
            </a:r>
          </a:p>
          <a:p>
            <a:r>
              <a:rPr lang="en-DK" dirty="0"/>
              <a:t>The teams of the company will use this data to leverage their strategies. </a:t>
            </a:r>
            <a:r>
              <a:rPr lang="en-GB" dirty="0"/>
              <a:t>I</a:t>
            </a:r>
            <a:r>
              <a:rPr lang="en-DK" dirty="0"/>
              <a:t>t would be interesting doing the same analysis for brands and family of products to create more focused segmentation.</a:t>
            </a:r>
          </a:p>
          <a:p>
            <a:endParaRPr lang="en-DK" dirty="0"/>
          </a:p>
        </p:txBody>
      </p:sp>
    </p:spTree>
    <p:extLst>
      <p:ext uri="{BB962C8B-B14F-4D97-AF65-F5344CB8AC3E}">
        <p14:creationId xmlns:p14="http://schemas.microsoft.com/office/powerpoint/2010/main" val="3248791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9B6D-B823-5145-9917-1330B265CCA9}"/>
              </a:ext>
            </a:extLst>
          </p:cNvPr>
          <p:cNvSpPr>
            <a:spLocks noGrp="1"/>
          </p:cNvSpPr>
          <p:nvPr>
            <p:ph type="title"/>
          </p:nvPr>
        </p:nvSpPr>
        <p:spPr/>
        <p:txBody>
          <a:bodyPr/>
          <a:lstStyle/>
          <a:p>
            <a:r>
              <a:rPr lang="en-DK" dirty="0"/>
              <a:t>Limitations</a:t>
            </a:r>
          </a:p>
        </p:txBody>
      </p:sp>
      <p:sp>
        <p:nvSpPr>
          <p:cNvPr id="3" name="Content Placeholder 2">
            <a:extLst>
              <a:ext uri="{FF2B5EF4-FFF2-40B4-BE49-F238E27FC236}">
                <a16:creationId xmlns:a16="http://schemas.microsoft.com/office/drawing/2014/main" id="{F10388CD-FD3A-7949-B149-9367CB2C510B}"/>
              </a:ext>
            </a:extLst>
          </p:cNvPr>
          <p:cNvSpPr>
            <a:spLocks noGrp="1"/>
          </p:cNvSpPr>
          <p:nvPr>
            <p:ph idx="1"/>
          </p:nvPr>
        </p:nvSpPr>
        <p:spPr/>
        <p:txBody>
          <a:bodyPr/>
          <a:lstStyle/>
          <a:p>
            <a:r>
              <a:rPr lang="en-GB" dirty="0"/>
              <a:t>W</a:t>
            </a:r>
            <a:r>
              <a:rPr lang="en-DK" dirty="0"/>
              <a:t>hile useful some analysts had their reserves about the numbers.</a:t>
            </a:r>
          </a:p>
          <a:p>
            <a:r>
              <a:rPr lang="en-DK" dirty="0"/>
              <a:t>T</a:t>
            </a:r>
            <a:r>
              <a:rPr lang="en-GB" dirty="0"/>
              <a:t>h</a:t>
            </a:r>
            <a:r>
              <a:rPr lang="en-DK" dirty="0"/>
              <a:t>ey argued that there is a very poor integration between the site and google analytics, hence numbers could be a bit skewed.</a:t>
            </a:r>
          </a:p>
          <a:p>
            <a:r>
              <a:rPr lang="en-DK" dirty="0"/>
              <a:t>The company is implementing a new website soon and this analysis will be done again with more reliable data.</a:t>
            </a:r>
          </a:p>
          <a:p>
            <a:r>
              <a:rPr lang="en-DK" dirty="0"/>
              <a:t>Impossibility of importing the script and its results </a:t>
            </a:r>
            <a:r>
              <a:rPr lang="en-DK" dirty="0">
                <a:sym typeface="Wingdings" pitchFamily="2" charset="2"/>
              </a:rPr>
              <a:t>:(</a:t>
            </a:r>
            <a:endParaRPr lang="en-DK" dirty="0"/>
          </a:p>
        </p:txBody>
      </p:sp>
      <p:pic>
        <p:nvPicPr>
          <p:cNvPr id="4" name="Picture 3">
            <a:extLst>
              <a:ext uri="{FF2B5EF4-FFF2-40B4-BE49-F238E27FC236}">
                <a16:creationId xmlns:a16="http://schemas.microsoft.com/office/drawing/2014/main" id="{CD0D7DB1-86FC-4842-B1A1-A8E45713D5A7}"/>
              </a:ext>
            </a:extLst>
          </p:cNvPr>
          <p:cNvPicPr>
            <a:picLocks noChangeAspect="1"/>
          </p:cNvPicPr>
          <p:nvPr/>
        </p:nvPicPr>
        <p:blipFill>
          <a:blip r:embed="rId2"/>
          <a:stretch>
            <a:fillRect/>
          </a:stretch>
        </p:blipFill>
        <p:spPr>
          <a:xfrm>
            <a:off x="1741581" y="5673877"/>
            <a:ext cx="9991725" cy="729463"/>
          </a:xfrm>
          <a:prstGeom prst="rect">
            <a:avLst/>
          </a:prstGeom>
        </p:spPr>
      </p:pic>
    </p:spTree>
    <p:extLst>
      <p:ext uri="{BB962C8B-B14F-4D97-AF65-F5344CB8AC3E}">
        <p14:creationId xmlns:p14="http://schemas.microsoft.com/office/powerpoint/2010/main" val="1464323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2C4F-B55D-1C49-8B9F-121D02BB3F6D}"/>
              </a:ext>
            </a:extLst>
          </p:cNvPr>
          <p:cNvSpPr>
            <a:spLocks noGrp="1"/>
          </p:cNvSpPr>
          <p:nvPr>
            <p:ph type="title"/>
          </p:nvPr>
        </p:nvSpPr>
        <p:spPr>
          <a:xfrm>
            <a:off x="4747666" y="2477588"/>
            <a:ext cx="1990592" cy="1325563"/>
          </a:xfrm>
        </p:spPr>
        <p:txBody>
          <a:bodyPr/>
          <a:lstStyle/>
          <a:p>
            <a:r>
              <a:rPr lang="en-DK" dirty="0"/>
              <a:t>Thanks</a:t>
            </a:r>
          </a:p>
        </p:txBody>
      </p:sp>
    </p:spTree>
    <p:extLst>
      <p:ext uri="{BB962C8B-B14F-4D97-AF65-F5344CB8AC3E}">
        <p14:creationId xmlns:p14="http://schemas.microsoft.com/office/powerpoint/2010/main" val="758072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167A-0766-7E42-90A7-7E05E27427D0}"/>
              </a:ext>
            </a:extLst>
          </p:cNvPr>
          <p:cNvSpPr>
            <a:spLocks noGrp="1"/>
          </p:cNvSpPr>
          <p:nvPr>
            <p:ph type="title"/>
          </p:nvPr>
        </p:nvSpPr>
        <p:spPr/>
        <p:txBody>
          <a:bodyPr/>
          <a:lstStyle/>
          <a:p>
            <a:r>
              <a:rPr lang="en-DK" dirty="0"/>
              <a:t>Notes</a:t>
            </a:r>
          </a:p>
        </p:txBody>
      </p:sp>
      <p:sp>
        <p:nvSpPr>
          <p:cNvPr id="3" name="Content Placeholder 2">
            <a:extLst>
              <a:ext uri="{FF2B5EF4-FFF2-40B4-BE49-F238E27FC236}">
                <a16:creationId xmlns:a16="http://schemas.microsoft.com/office/drawing/2014/main" id="{5F7AB1BC-2E08-4A4F-AC27-AD8298B50DFC}"/>
              </a:ext>
            </a:extLst>
          </p:cNvPr>
          <p:cNvSpPr>
            <a:spLocks noGrp="1"/>
          </p:cNvSpPr>
          <p:nvPr>
            <p:ph idx="1"/>
          </p:nvPr>
        </p:nvSpPr>
        <p:spPr/>
        <p:txBody>
          <a:bodyPr>
            <a:normAutofit fontScale="62500" lnSpcReduction="20000"/>
          </a:bodyPr>
          <a:lstStyle/>
          <a:p>
            <a:r>
              <a:rPr lang="en-DK" dirty="0"/>
              <a:t>Structured (20%), less storage, easy to manage, easier to analyze with PL. Expressed in tabular format: excel, qualitative &amp; quanti. </a:t>
            </a:r>
            <a:r>
              <a:rPr lang="en-GB" dirty="0"/>
              <a:t>Relational data bases, SQL</a:t>
            </a:r>
            <a:endParaRPr lang="en-DK" dirty="0"/>
          </a:p>
          <a:p>
            <a:r>
              <a:rPr lang="en-DK" dirty="0"/>
              <a:t> vs unstructure data (80%) image, audio, tweets, text data... </a:t>
            </a:r>
            <a:r>
              <a:rPr lang="en-GB" dirty="0"/>
              <a:t>B</a:t>
            </a:r>
            <a:r>
              <a:rPr lang="en-DK" dirty="0"/>
              <a:t>ig part in the preprocessing of it is bringing it to a structured format.</a:t>
            </a:r>
          </a:p>
          <a:p>
            <a:r>
              <a:rPr lang="en-DK" dirty="0"/>
              <a:t>Array, several matrices. Data frame is a table, not neces</a:t>
            </a:r>
            <a:r>
              <a:rPr lang="en-GB" dirty="0"/>
              <a:t>s</a:t>
            </a:r>
            <a:r>
              <a:rPr lang="en-DK" dirty="0"/>
              <a:t>arily a matrix. A matrix is a mathematical object with several dimensions (r&amp;c) that can’t have mixed type of data. Lists are overarching containers, they can contain different data objects (vectors, arrays, matrixes, data frames, etc). </a:t>
            </a:r>
          </a:p>
          <a:p>
            <a:r>
              <a:rPr lang="en-GB" dirty="0"/>
              <a:t>T</a:t>
            </a:r>
            <a:r>
              <a:rPr lang="en-DK" dirty="0"/>
              <a:t>idy data: each variable has it own column, each obs has its own row, each value has its own cell. It is consistent, easier to use the same workflows</a:t>
            </a:r>
          </a:p>
          <a:p>
            <a:r>
              <a:rPr lang="en-GB" dirty="0"/>
              <a:t>T</a:t>
            </a:r>
            <a:r>
              <a:rPr lang="en-DK" dirty="0"/>
              <a:t>ibble: strings are not intrepreted as factors. </a:t>
            </a:r>
            <a:r>
              <a:rPr lang="en-GB" dirty="0"/>
              <a:t>R</a:t>
            </a:r>
            <a:r>
              <a:rPr lang="en-DK" dirty="0"/>
              <a:t>ownames are dropped, more convenient way of viewing the data.</a:t>
            </a:r>
          </a:p>
          <a:p>
            <a:r>
              <a:rPr lang="en-GB" dirty="0"/>
              <a:t>P</a:t>
            </a:r>
            <a:r>
              <a:rPr lang="en-DK" dirty="0"/>
              <a:t>iping: we don’t need to call the object multiple times, each line represents the order of the argmuments of the  function. </a:t>
            </a:r>
            <a:r>
              <a:rPr lang="en-GB" dirty="0"/>
              <a:t>C</a:t>
            </a:r>
            <a:r>
              <a:rPr lang="en-DK" dirty="0"/>
              <a:t>arry on a chain of operations. Much better than nested functions.</a:t>
            </a:r>
          </a:p>
        </p:txBody>
      </p:sp>
    </p:spTree>
    <p:extLst>
      <p:ext uri="{BB962C8B-B14F-4D97-AF65-F5344CB8AC3E}">
        <p14:creationId xmlns:p14="http://schemas.microsoft.com/office/powerpoint/2010/main" val="927822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E1C6D-607B-8748-B551-546B9CF770C1}"/>
              </a:ext>
            </a:extLst>
          </p:cNvPr>
          <p:cNvSpPr>
            <a:spLocks noGrp="1"/>
          </p:cNvSpPr>
          <p:nvPr>
            <p:ph type="title"/>
          </p:nvPr>
        </p:nvSpPr>
        <p:spPr/>
        <p:txBody>
          <a:bodyPr/>
          <a:lstStyle/>
          <a:p>
            <a:r>
              <a:rPr lang="en-DK" dirty="0"/>
              <a:t>Notes2</a:t>
            </a:r>
          </a:p>
        </p:txBody>
      </p:sp>
      <p:sp>
        <p:nvSpPr>
          <p:cNvPr id="3" name="Content Placeholder 2">
            <a:extLst>
              <a:ext uri="{FF2B5EF4-FFF2-40B4-BE49-F238E27FC236}">
                <a16:creationId xmlns:a16="http://schemas.microsoft.com/office/drawing/2014/main" id="{DA17E2FD-F2B9-0C45-920E-7C4086274FAE}"/>
              </a:ext>
            </a:extLst>
          </p:cNvPr>
          <p:cNvSpPr>
            <a:spLocks noGrp="1"/>
          </p:cNvSpPr>
          <p:nvPr>
            <p:ph idx="1"/>
          </p:nvPr>
        </p:nvSpPr>
        <p:spPr/>
        <p:txBody>
          <a:bodyPr>
            <a:normAutofit fontScale="55000" lnSpcReduction="20000"/>
          </a:bodyPr>
          <a:lstStyle/>
          <a:p>
            <a:r>
              <a:rPr lang="en-DK" dirty="0"/>
              <a:t>Machine learning, using algorithms, parse data and learn something from it, without reliying in rule based programing. </a:t>
            </a:r>
          </a:p>
          <a:p>
            <a:r>
              <a:rPr lang="en-GB" dirty="0"/>
              <a:t>L</a:t>
            </a:r>
            <a:r>
              <a:rPr lang="en-DK" dirty="0"/>
              <a:t>ook at the students that were dropping out before and tell me which have tendency to drop out now.</a:t>
            </a:r>
          </a:p>
          <a:p>
            <a:r>
              <a:rPr lang="en-GB" dirty="0"/>
              <a:t>S</a:t>
            </a:r>
            <a:r>
              <a:rPr lang="en-DK" dirty="0"/>
              <a:t>upervised: regression problem. Unsupervised:classification problem: identify general patterns in the data. </a:t>
            </a:r>
            <a:r>
              <a:rPr lang="en-GB" dirty="0"/>
              <a:t>D</a:t>
            </a:r>
            <a:r>
              <a:rPr lang="en-DK" dirty="0"/>
              <a:t>imensionality reduction: if many of the variables are correlated, then we can compress them (PCA).</a:t>
            </a:r>
          </a:p>
          <a:p>
            <a:r>
              <a:rPr lang="en-GB" dirty="0"/>
              <a:t>Clustering: t</a:t>
            </a:r>
            <a:r>
              <a:rPr lang="en-DK" dirty="0"/>
              <a:t>he objects in the same group are more similar to each other than those in other groups. </a:t>
            </a:r>
            <a:r>
              <a:rPr lang="en-GB" dirty="0"/>
              <a:t>K</a:t>
            </a:r>
            <a:r>
              <a:rPr lang="en-DK" dirty="0"/>
              <a:t> means, we start with a centroid point and which one are tehe closest. Hierarchichal, each point is its own clusters and then the algorithm joins all the very close clusters.</a:t>
            </a:r>
          </a:p>
          <a:p>
            <a:r>
              <a:rPr lang="en-GB" dirty="0"/>
              <a:t>N</a:t>
            </a:r>
            <a:r>
              <a:rPr lang="en-DK" dirty="0"/>
              <a:t>ot interested in the real world but in predict what are the things more likely to happen. Neither interested in the causes of the phenomenons. </a:t>
            </a:r>
          </a:p>
          <a:p>
            <a:r>
              <a:rPr lang="en-DK" dirty="0"/>
              <a:t>OLS, minimize the sum of the squares errors between predictors and the observed outcome. Rsquared tells how good is the model, the assesing predictive power of the model.</a:t>
            </a:r>
          </a:p>
          <a:p>
            <a:r>
              <a:rPr lang="en-DK" dirty="0"/>
              <a:t>Confusion Matrix or classification table: True Negatives and Positiives vs False Negatives and possitives</a:t>
            </a:r>
          </a:p>
          <a:p>
            <a:r>
              <a:rPr lang="en-GB" dirty="0"/>
              <a:t>E</a:t>
            </a:r>
            <a:r>
              <a:rPr lang="en-DK" dirty="0"/>
              <a:t>valuate the models in data that has not been fitted on. Is very important to pick the right model, with the right complexity and to avoid overfitting.. It will result in reducing these type of errors: Bias Error, oversimplification (linear example). Variance error, over specification (over fitting). </a:t>
            </a:r>
          </a:p>
        </p:txBody>
      </p:sp>
      <p:pic>
        <p:nvPicPr>
          <p:cNvPr id="4" name="Picture 3">
            <a:extLst>
              <a:ext uri="{FF2B5EF4-FFF2-40B4-BE49-F238E27FC236}">
                <a16:creationId xmlns:a16="http://schemas.microsoft.com/office/drawing/2014/main" id="{2C973523-7B29-7248-8DB6-4B4EF7326DAE}"/>
              </a:ext>
            </a:extLst>
          </p:cNvPr>
          <p:cNvPicPr>
            <a:picLocks noChangeAspect="1"/>
          </p:cNvPicPr>
          <p:nvPr/>
        </p:nvPicPr>
        <p:blipFill>
          <a:blip r:embed="rId2"/>
          <a:stretch>
            <a:fillRect/>
          </a:stretch>
        </p:blipFill>
        <p:spPr>
          <a:xfrm>
            <a:off x="9521371" y="-584544"/>
            <a:ext cx="2870200" cy="2533994"/>
          </a:xfrm>
          <a:prstGeom prst="rect">
            <a:avLst/>
          </a:prstGeom>
        </p:spPr>
      </p:pic>
      <p:pic>
        <p:nvPicPr>
          <p:cNvPr id="5" name="Picture 4">
            <a:extLst>
              <a:ext uri="{FF2B5EF4-FFF2-40B4-BE49-F238E27FC236}">
                <a16:creationId xmlns:a16="http://schemas.microsoft.com/office/drawing/2014/main" id="{83BCEA34-7F5E-5646-8F87-0DE6951ACD9A}"/>
              </a:ext>
            </a:extLst>
          </p:cNvPr>
          <p:cNvPicPr>
            <a:picLocks noChangeAspect="1"/>
          </p:cNvPicPr>
          <p:nvPr/>
        </p:nvPicPr>
        <p:blipFill>
          <a:blip r:embed="rId3"/>
          <a:stretch>
            <a:fillRect/>
          </a:stretch>
        </p:blipFill>
        <p:spPr>
          <a:xfrm>
            <a:off x="5906247" y="3555657"/>
            <a:ext cx="3881252" cy="2705787"/>
          </a:xfrm>
          <a:prstGeom prst="rect">
            <a:avLst/>
          </a:prstGeom>
        </p:spPr>
      </p:pic>
      <p:pic>
        <p:nvPicPr>
          <p:cNvPr id="6" name="Picture 5">
            <a:extLst>
              <a:ext uri="{FF2B5EF4-FFF2-40B4-BE49-F238E27FC236}">
                <a16:creationId xmlns:a16="http://schemas.microsoft.com/office/drawing/2014/main" id="{EEBC6146-861B-EC43-A2D4-EA4146729755}"/>
              </a:ext>
            </a:extLst>
          </p:cNvPr>
          <p:cNvPicPr>
            <a:picLocks noChangeAspect="1"/>
          </p:cNvPicPr>
          <p:nvPr/>
        </p:nvPicPr>
        <p:blipFill>
          <a:blip r:embed="rId4"/>
          <a:stretch>
            <a:fillRect/>
          </a:stretch>
        </p:blipFill>
        <p:spPr>
          <a:xfrm>
            <a:off x="751686" y="2040890"/>
            <a:ext cx="4639269" cy="2523516"/>
          </a:xfrm>
          <a:prstGeom prst="rect">
            <a:avLst/>
          </a:prstGeom>
        </p:spPr>
      </p:pic>
    </p:spTree>
    <p:extLst>
      <p:ext uri="{BB962C8B-B14F-4D97-AF65-F5344CB8AC3E}">
        <p14:creationId xmlns:p14="http://schemas.microsoft.com/office/powerpoint/2010/main" val="3728298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A771-ABCB-1F46-ABEE-8C41C6E9046C}"/>
              </a:ext>
            </a:extLst>
          </p:cNvPr>
          <p:cNvSpPr>
            <a:spLocks noGrp="1"/>
          </p:cNvSpPr>
          <p:nvPr>
            <p:ph type="title"/>
          </p:nvPr>
        </p:nvSpPr>
        <p:spPr/>
        <p:txBody>
          <a:bodyPr>
            <a:normAutofit/>
          </a:bodyPr>
          <a:lstStyle/>
          <a:p>
            <a:r>
              <a:rPr lang="en-DK" dirty="0"/>
              <a:t>Notes 3</a:t>
            </a:r>
          </a:p>
        </p:txBody>
      </p:sp>
      <p:sp>
        <p:nvSpPr>
          <p:cNvPr id="3" name="Content Placeholder 2">
            <a:extLst>
              <a:ext uri="{FF2B5EF4-FFF2-40B4-BE49-F238E27FC236}">
                <a16:creationId xmlns:a16="http://schemas.microsoft.com/office/drawing/2014/main" id="{6658790C-B76A-9B47-8766-B7B650E94A92}"/>
              </a:ext>
            </a:extLst>
          </p:cNvPr>
          <p:cNvSpPr>
            <a:spLocks noGrp="1"/>
          </p:cNvSpPr>
          <p:nvPr>
            <p:ph idx="1"/>
          </p:nvPr>
        </p:nvSpPr>
        <p:spPr/>
        <p:txBody>
          <a:bodyPr/>
          <a:lstStyle/>
          <a:p>
            <a:r>
              <a:rPr lang="en-DK" dirty="0"/>
              <a:t>Crossvalidation: split the dataset in a training and a test sample. Fit your model on one dataset, evaluate its predictive power in the other. N-fold cross validation is where this process is repeated several times during the hyperparameter tunning, (2nd stage).</a:t>
            </a:r>
          </a:p>
          <a:p>
            <a:r>
              <a:rPr lang="en-GB" dirty="0"/>
              <a:t>D</a:t>
            </a:r>
            <a:r>
              <a:rPr lang="en-DK" dirty="0"/>
              <a:t>ecision tree: splitting in categories and the problem is to restrict the depth of the tree. </a:t>
            </a:r>
            <a:r>
              <a:rPr lang="en-GB" dirty="0"/>
              <a:t>T</a:t>
            </a:r>
            <a:r>
              <a:rPr lang="en-DK" dirty="0"/>
              <a:t>hey tend to over-fit. Random forest introduces randomness via bootstrapping, boosting and ensemble technics.</a:t>
            </a:r>
          </a:p>
          <a:p>
            <a:endParaRPr lang="en-DK" dirty="0"/>
          </a:p>
          <a:p>
            <a:endParaRPr lang="en-DK" dirty="0"/>
          </a:p>
        </p:txBody>
      </p:sp>
    </p:spTree>
    <p:extLst>
      <p:ext uri="{BB962C8B-B14F-4D97-AF65-F5344CB8AC3E}">
        <p14:creationId xmlns:p14="http://schemas.microsoft.com/office/powerpoint/2010/main" val="1242515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6DC3-9DCE-A74F-9CE8-C6B130D4A5A7}"/>
              </a:ext>
            </a:extLst>
          </p:cNvPr>
          <p:cNvSpPr>
            <a:spLocks noGrp="1"/>
          </p:cNvSpPr>
          <p:nvPr>
            <p:ph type="title"/>
          </p:nvPr>
        </p:nvSpPr>
        <p:spPr/>
        <p:txBody>
          <a:bodyPr/>
          <a:lstStyle/>
          <a:p>
            <a:r>
              <a:rPr lang="en-DK" dirty="0"/>
              <a:t> Introduction to the problem</a:t>
            </a:r>
          </a:p>
        </p:txBody>
      </p:sp>
      <p:sp>
        <p:nvSpPr>
          <p:cNvPr id="3" name="Content Placeholder 2">
            <a:extLst>
              <a:ext uri="{FF2B5EF4-FFF2-40B4-BE49-F238E27FC236}">
                <a16:creationId xmlns:a16="http://schemas.microsoft.com/office/drawing/2014/main" id="{4024A550-7BE2-014E-8987-F6D62704737A}"/>
              </a:ext>
            </a:extLst>
          </p:cNvPr>
          <p:cNvSpPr>
            <a:spLocks noGrp="1"/>
          </p:cNvSpPr>
          <p:nvPr>
            <p:ph idx="1"/>
          </p:nvPr>
        </p:nvSpPr>
        <p:spPr/>
        <p:txBody>
          <a:bodyPr/>
          <a:lstStyle/>
          <a:p>
            <a:r>
              <a:rPr lang="en-DK" dirty="0"/>
              <a:t>T</a:t>
            </a:r>
            <a:r>
              <a:rPr lang="en-GB" dirty="0"/>
              <a:t>h</a:t>
            </a:r>
            <a:r>
              <a:rPr lang="en-DK" dirty="0"/>
              <a:t>e com</a:t>
            </a:r>
            <a:r>
              <a:rPr lang="en-GB" dirty="0"/>
              <a:t>pa</a:t>
            </a:r>
            <a:r>
              <a:rPr lang="en-DK" dirty="0"/>
              <a:t>ny has been growing during the past years and now has enough revenue to start investing in advertisement. </a:t>
            </a:r>
          </a:p>
          <a:p>
            <a:r>
              <a:rPr lang="en-DK" dirty="0"/>
              <a:t>Which are the markets with the biggest potential?</a:t>
            </a:r>
          </a:p>
          <a:p>
            <a:r>
              <a:rPr lang="en-DK" dirty="0"/>
              <a:t>Which are the collections that generate more interest in the audience?</a:t>
            </a:r>
          </a:p>
          <a:p>
            <a:r>
              <a:rPr lang="en-DK" dirty="0"/>
              <a:t>Are there any similarities or patterns between these possible customers?</a:t>
            </a:r>
          </a:p>
        </p:txBody>
      </p:sp>
    </p:spTree>
    <p:extLst>
      <p:ext uri="{BB962C8B-B14F-4D97-AF65-F5344CB8AC3E}">
        <p14:creationId xmlns:p14="http://schemas.microsoft.com/office/powerpoint/2010/main" val="367405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EFB9-432D-EE40-A15C-FEC891198581}"/>
              </a:ext>
            </a:extLst>
          </p:cNvPr>
          <p:cNvSpPr>
            <a:spLocks noGrp="1"/>
          </p:cNvSpPr>
          <p:nvPr>
            <p:ph type="title"/>
          </p:nvPr>
        </p:nvSpPr>
        <p:spPr/>
        <p:txBody>
          <a:bodyPr>
            <a:normAutofit fontScale="90000"/>
          </a:bodyPr>
          <a:lstStyle/>
          <a:p>
            <a:r>
              <a:rPr lang="en-DK" dirty="0"/>
              <a:t>Network Analysis (</a:t>
            </a:r>
            <a:r>
              <a:rPr lang="en-GB" dirty="0"/>
              <a:t>N</a:t>
            </a:r>
            <a:r>
              <a:rPr lang="en-DK" dirty="0"/>
              <a:t>eed to explain the code!)</a:t>
            </a:r>
            <a:br>
              <a:rPr lang="en-DK" dirty="0"/>
            </a:br>
            <a:endParaRPr lang="en-DK" dirty="0"/>
          </a:p>
        </p:txBody>
      </p:sp>
      <p:sp>
        <p:nvSpPr>
          <p:cNvPr id="3" name="Content Placeholder 2">
            <a:extLst>
              <a:ext uri="{FF2B5EF4-FFF2-40B4-BE49-F238E27FC236}">
                <a16:creationId xmlns:a16="http://schemas.microsoft.com/office/drawing/2014/main" id="{6CB0D097-3640-374F-84F4-AD87E83B6CE9}"/>
              </a:ext>
            </a:extLst>
          </p:cNvPr>
          <p:cNvSpPr>
            <a:spLocks noGrp="1"/>
          </p:cNvSpPr>
          <p:nvPr>
            <p:ph idx="1"/>
          </p:nvPr>
        </p:nvSpPr>
        <p:spPr/>
        <p:txBody>
          <a:bodyPr>
            <a:normAutofit fontScale="92500" lnSpcReduction="10000"/>
          </a:bodyPr>
          <a:lstStyle/>
          <a:p>
            <a:r>
              <a:rPr lang="en-GB" dirty="0"/>
              <a:t>C</a:t>
            </a:r>
            <a:r>
              <a:rPr lang="en-DK" dirty="0"/>
              <a:t>reated a relational database to create the edges. </a:t>
            </a:r>
          </a:p>
          <a:p>
            <a:r>
              <a:rPr lang="en-GB" dirty="0"/>
              <a:t>The direction of the edge does not matter. Undirected network. Is the matrix is symmetric . Reciprocity, assortativity or Matthew effect are not relevant. Small world would have been interesting, because they are closer to other communities, they can explain their behaviour.</a:t>
            </a:r>
          </a:p>
          <a:p>
            <a:r>
              <a:rPr lang="en-GB" dirty="0"/>
              <a:t>The nodes tell us information about the elements and the edges about the connections between the elements</a:t>
            </a:r>
            <a:endParaRPr lang="en-DK" dirty="0"/>
          </a:p>
          <a:p>
            <a:r>
              <a:rPr lang="en-DK" dirty="0"/>
              <a:t>Nodes are the customers, edges are the relations between them (sharing the same taste by buying the same collections = similarity)</a:t>
            </a:r>
          </a:p>
        </p:txBody>
      </p:sp>
    </p:spTree>
    <p:extLst>
      <p:ext uri="{BB962C8B-B14F-4D97-AF65-F5344CB8AC3E}">
        <p14:creationId xmlns:p14="http://schemas.microsoft.com/office/powerpoint/2010/main" val="95793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ED36-BEBC-0640-9CA9-E25890E75982}"/>
              </a:ext>
            </a:extLst>
          </p:cNvPr>
          <p:cNvSpPr>
            <a:spLocks noGrp="1"/>
          </p:cNvSpPr>
          <p:nvPr>
            <p:ph type="title"/>
          </p:nvPr>
        </p:nvSpPr>
        <p:spPr/>
        <p:txBody>
          <a:bodyPr/>
          <a:lstStyle/>
          <a:p>
            <a:r>
              <a:rPr lang="en-DK" dirty="0"/>
              <a:t>Centrality</a:t>
            </a:r>
          </a:p>
        </p:txBody>
      </p:sp>
      <p:sp>
        <p:nvSpPr>
          <p:cNvPr id="3" name="Content Placeholder 2">
            <a:extLst>
              <a:ext uri="{FF2B5EF4-FFF2-40B4-BE49-F238E27FC236}">
                <a16:creationId xmlns:a16="http://schemas.microsoft.com/office/drawing/2014/main" id="{3EF709A7-2ACD-0D4E-8021-E3B42AD71D2A}"/>
              </a:ext>
            </a:extLst>
          </p:cNvPr>
          <p:cNvSpPr>
            <a:spLocks noGrp="1"/>
          </p:cNvSpPr>
          <p:nvPr>
            <p:ph idx="1"/>
          </p:nvPr>
        </p:nvSpPr>
        <p:spPr>
          <a:xfrm>
            <a:off x="509494" y="1949450"/>
            <a:ext cx="11274612" cy="4195763"/>
          </a:xfrm>
        </p:spPr>
        <p:txBody>
          <a:bodyPr>
            <a:normAutofit fontScale="70000" lnSpcReduction="20000"/>
          </a:bodyPr>
          <a:lstStyle/>
          <a:p>
            <a:r>
              <a:rPr lang="en-DK" dirty="0"/>
              <a:t>Degree: to how many nodes is a node connected. Only looks at the first degree of separation</a:t>
            </a:r>
          </a:p>
          <a:p>
            <a:r>
              <a:rPr lang="en-DK" dirty="0"/>
              <a:t>Eigenvector: it matters to which nodes are you very well connected. Weights a node’s degree centrality by the centrality of the nodes adjacent to it. </a:t>
            </a:r>
            <a:r>
              <a:rPr lang="en-GB" dirty="0"/>
              <a:t>A</a:t>
            </a:r>
            <a:r>
              <a:rPr lang="en-DK" dirty="0"/>
              <a:t> higher eigenvector node is </a:t>
            </a:r>
            <a:r>
              <a:rPr lang="en-GB" dirty="0"/>
              <a:t>c</a:t>
            </a:r>
            <a:r>
              <a:rPr lang="en-DK" dirty="0"/>
              <a:t>onnected to very well connected nodes.</a:t>
            </a:r>
          </a:p>
          <a:p>
            <a:r>
              <a:rPr lang="en-GB" dirty="0"/>
              <a:t>B</a:t>
            </a:r>
            <a:r>
              <a:rPr lang="en-DK" dirty="0"/>
              <a:t>etweenness centrality: the shortest way of communicating from one node to many others. </a:t>
            </a:r>
            <a:r>
              <a:rPr lang="en-GB" dirty="0"/>
              <a:t>I</a:t>
            </a:r>
            <a:r>
              <a:rPr lang="en-DK" dirty="0"/>
              <a:t>f you remove this node, then the network will be disconnected.</a:t>
            </a:r>
          </a:p>
          <a:p>
            <a:r>
              <a:rPr lang="en-DK" dirty="0"/>
              <a:t>Clustering (community detection): form groups which have a maximum within connectivity and a minimum between connectivity. </a:t>
            </a:r>
          </a:p>
          <a:p>
            <a:r>
              <a:rPr lang="en-DK" dirty="0"/>
              <a:t>Louvain Algorithm: hierarchichal clustering, try to merge communities in order to maximize the modularity function.</a:t>
            </a:r>
          </a:p>
          <a:p>
            <a:r>
              <a:rPr lang="en-GB" dirty="0"/>
              <a:t>D</a:t>
            </a:r>
            <a:r>
              <a:rPr lang="en-DK" dirty="0"/>
              <a:t>ensity, how connected ar the nodes between themselves. Transistivity: how much the network tend to be locally clustered.</a:t>
            </a:r>
          </a:p>
        </p:txBody>
      </p:sp>
    </p:spTree>
    <p:extLst>
      <p:ext uri="{BB962C8B-B14F-4D97-AF65-F5344CB8AC3E}">
        <p14:creationId xmlns:p14="http://schemas.microsoft.com/office/powerpoint/2010/main" val="4268830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26BB-64FE-1145-BD2E-2854913A5C0D}"/>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B675D9A6-C2EC-3A44-B7A1-3DC48BF83C4C}"/>
              </a:ext>
            </a:extLst>
          </p:cNvPr>
          <p:cNvSpPr>
            <a:spLocks noGrp="1"/>
          </p:cNvSpPr>
          <p:nvPr>
            <p:ph idx="1"/>
          </p:nvPr>
        </p:nvSpPr>
        <p:spPr/>
        <p:txBody>
          <a:bodyPr/>
          <a:lstStyle/>
          <a:p>
            <a:r>
              <a:rPr lang="en-DK" dirty="0"/>
              <a:t>Community detection: neighboorhood could have been used to go deeper in the clusters</a:t>
            </a:r>
          </a:p>
        </p:txBody>
      </p:sp>
    </p:spTree>
    <p:extLst>
      <p:ext uri="{BB962C8B-B14F-4D97-AF65-F5344CB8AC3E}">
        <p14:creationId xmlns:p14="http://schemas.microsoft.com/office/powerpoint/2010/main" val="3770129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3C03-9109-8E44-B000-0A8BF7E55C79}"/>
              </a:ext>
            </a:extLst>
          </p:cNvPr>
          <p:cNvSpPr>
            <a:spLocks noGrp="1"/>
          </p:cNvSpPr>
          <p:nvPr>
            <p:ph type="title"/>
          </p:nvPr>
        </p:nvSpPr>
        <p:spPr/>
        <p:txBody>
          <a:bodyPr>
            <a:normAutofit/>
          </a:bodyPr>
          <a:lstStyle/>
          <a:p>
            <a:r>
              <a:rPr lang="en-DK" dirty="0"/>
              <a:t>Notes 5</a:t>
            </a:r>
          </a:p>
        </p:txBody>
      </p:sp>
      <p:sp>
        <p:nvSpPr>
          <p:cNvPr id="3" name="Content Placeholder 2">
            <a:extLst>
              <a:ext uri="{FF2B5EF4-FFF2-40B4-BE49-F238E27FC236}">
                <a16:creationId xmlns:a16="http://schemas.microsoft.com/office/drawing/2014/main" id="{C063D5E5-685E-5940-AE9F-8D2C6A25E7FB}"/>
              </a:ext>
            </a:extLst>
          </p:cNvPr>
          <p:cNvSpPr>
            <a:spLocks noGrp="1"/>
          </p:cNvSpPr>
          <p:nvPr>
            <p:ph idx="1"/>
          </p:nvPr>
        </p:nvSpPr>
        <p:spPr/>
        <p:txBody>
          <a:bodyPr/>
          <a:lstStyle/>
          <a:p>
            <a:r>
              <a:rPr lang="en-GB" dirty="0"/>
              <a:t>T</a:t>
            </a:r>
            <a:r>
              <a:rPr lang="en-DK" dirty="0"/>
              <a:t>idyverse ecosystem, based on the principles of SQL.</a:t>
            </a:r>
          </a:p>
          <a:p>
            <a:r>
              <a:rPr lang="en-GB" dirty="0"/>
              <a:t>D</a:t>
            </a:r>
            <a:r>
              <a:rPr lang="en-DK" dirty="0"/>
              <a:t>ata is stored into objects. C: concentrate.</a:t>
            </a:r>
          </a:p>
          <a:p>
            <a:r>
              <a:rPr lang="en-GB" dirty="0"/>
              <a:t>I</a:t>
            </a:r>
            <a:r>
              <a:rPr lang="en-DK" dirty="0"/>
              <a:t>f we combine 3 diff vectors we get a string of the less restrictive type.</a:t>
            </a:r>
          </a:p>
          <a:p>
            <a:r>
              <a:rPr lang="en-GB" dirty="0"/>
              <a:t>W</a:t>
            </a:r>
            <a:r>
              <a:rPr lang="en-DK" dirty="0"/>
              <a:t>hen indexing, R will start with 1 instead of zero</a:t>
            </a:r>
          </a:p>
          <a:p>
            <a:r>
              <a:rPr lang="en-DK" dirty="0"/>
              <a:t>If, then, else. </a:t>
            </a:r>
            <a:r>
              <a:rPr lang="en-GB" dirty="0"/>
              <a:t>L</a:t>
            </a:r>
            <a:r>
              <a:rPr lang="en-DK" dirty="0"/>
              <a:t>oop is a continued if. Helpful to iterate. While repeats, until the condition is not fulfilled anymore.</a:t>
            </a:r>
          </a:p>
          <a:p>
            <a:endParaRPr lang="en-DK" dirty="0"/>
          </a:p>
        </p:txBody>
      </p:sp>
    </p:spTree>
    <p:extLst>
      <p:ext uri="{BB962C8B-B14F-4D97-AF65-F5344CB8AC3E}">
        <p14:creationId xmlns:p14="http://schemas.microsoft.com/office/powerpoint/2010/main" val="1426459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F739A-FB27-4A48-BE57-833C1E09B558}"/>
              </a:ext>
            </a:extLst>
          </p:cNvPr>
          <p:cNvSpPr>
            <a:spLocks noGrp="1"/>
          </p:cNvSpPr>
          <p:nvPr>
            <p:ph type="title"/>
          </p:nvPr>
        </p:nvSpPr>
        <p:spPr/>
        <p:txBody>
          <a:bodyPr>
            <a:normAutofit/>
          </a:bodyPr>
          <a:lstStyle/>
          <a:p>
            <a:r>
              <a:rPr lang="en-DK" dirty="0"/>
              <a:t>Notes 6: NLP</a:t>
            </a:r>
          </a:p>
        </p:txBody>
      </p:sp>
      <p:sp>
        <p:nvSpPr>
          <p:cNvPr id="3" name="Content Placeholder 2">
            <a:extLst>
              <a:ext uri="{FF2B5EF4-FFF2-40B4-BE49-F238E27FC236}">
                <a16:creationId xmlns:a16="http://schemas.microsoft.com/office/drawing/2014/main" id="{004FC51F-1BFA-264F-93D8-6B485571366B}"/>
              </a:ext>
            </a:extLst>
          </p:cNvPr>
          <p:cNvSpPr>
            <a:spLocks noGrp="1"/>
          </p:cNvSpPr>
          <p:nvPr>
            <p:ph idx="1"/>
          </p:nvPr>
        </p:nvSpPr>
        <p:spPr/>
        <p:txBody>
          <a:bodyPr>
            <a:normAutofit lnSpcReduction="10000"/>
          </a:bodyPr>
          <a:lstStyle/>
          <a:p>
            <a:r>
              <a:rPr lang="en-DK" dirty="0"/>
              <a:t>Text (sentiment, predict class, topics, similarities (semantic or literal)) at such vs elements of text (entities, language use, n-grams, relations). </a:t>
            </a:r>
          </a:p>
          <a:p>
            <a:r>
              <a:rPr lang="en-GB" dirty="0"/>
              <a:t>B</a:t>
            </a:r>
            <a:r>
              <a:rPr lang="en-DK" dirty="0"/>
              <a:t>ag of words, just the very important words without declinations: </a:t>
            </a:r>
            <a:r>
              <a:rPr lang="en-GB" dirty="0"/>
              <a:t>W</a:t>
            </a:r>
            <a:r>
              <a:rPr lang="en-DK" dirty="0"/>
              <a:t>e need tabular data and features so the computer can understand it.</a:t>
            </a:r>
          </a:p>
          <a:p>
            <a:r>
              <a:rPr lang="en-DK" dirty="0"/>
              <a:t>TF-IDF: term frequency –Inverse document frequency. </a:t>
            </a:r>
            <a:r>
              <a:rPr lang="en-GB" dirty="0"/>
              <a:t>T</a:t>
            </a:r>
            <a:r>
              <a:rPr lang="en-DK" dirty="0"/>
              <a:t>he importance of the word among the whole document. </a:t>
            </a:r>
            <a:r>
              <a:rPr lang="en-GB" dirty="0"/>
              <a:t>T</a:t>
            </a:r>
            <a:r>
              <a:rPr lang="en-DK" dirty="0"/>
              <a:t>erm specificity</a:t>
            </a:r>
          </a:p>
          <a:p>
            <a:endParaRPr lang="en-DK" dirty="0"/>
          </a:p>
          <a:p>
            <a:endParaRPr lang="en-DK" dirty="0"/>
          </a:p>
        </p:txBody>
      </p:sp>
    </p:spTree>
    <p:extLst>
      <p:ext uri="{BB962C8B-B14F-4D97-AF65-F5344CB8AC3E}">
        <p14:creationId xmlns:p14="http://schemas.microsoft.com/office/powerpoint/2010/main" val="725307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00AD-D5F3-3A4C-AD54-795E5C6929CF}"/>
              </a:ext>
            </a:extLst>
          </p:cNvPr>
          <p:cNvSpPr>
            <a:spLocks noGrp="1"/>
          </p:cNvSpPr>
          <p:nvPr>
            <p:ph type="title"/>
          </p:nvPr>
        </p:nvSpPr>
        <p:spPr/>
        <p:txBody>
          <a:bodyPr/>
          <a:lstStyle/>
          <a:p>
            <a:r>
              <a:rPr lang="en-DK" dirty="0"/>
              <a:t>String manipulation</a:t>
            </a:r>
          </a:p>
        </p:txBody>
      </p:sp>
      <p:sp>
        <p:nvSpPr>
          <p:cNvPr id="3" name="Content Placeholder 2">
            <a:extLst>
              <a:ext uri="{FF2B5EF4-FFF2-40B4-BE49-F238E27FC236}">
                <a16:creationId xmlns:a16="http://schemas.microsoft.com/office/drawing/2014/main" id="{C90ED1E3-8DC3-D643-A005-2F33169D57B3}"/>
              </a:ext>
            </a:extLst>
          </p:cNvPr>
          <p:cNvSpPr>
            <a:spLocks noGrp="1"/>
          </p:cNvSpPr>
          <p:nvPr>
            <p:ph idx="1"/>
          </p:nvPr>
        </p:nvSpPr>
        <p:spPr/>
        <p:txBody>
          <a:bodyPr>
            <a:normAutofit lnSpcReduction="10000"/>
          </a:bodyPr>
          <a:lstStyle/>
          <a:p>
            <a:r>
              <a:rPr lang="en-GB" dirty="0"/>
              <a:t>W</a:t>
            </a:r>
            <a:r>
              <a:rPr lang="en-DK" dirty="0"/>
              <a:t>ith the bag of words we can do all sort of string manipulations.</a:t>
            </a:r>
          </a:p>
          <a:p>
            <a:r>
              <a:rPr lang="en-GB" dirty="0"/>
              <a:t>W</a:t>
            </a:r>
            <a:r>
              <a:rPr lang="en-DK" dirty="0"/>
              <a:t>e work with token lists, text segments: words, sentences...</a:t>
            </a:r>
          </a:p>
          <a:p>
            <a:r>
              <a:rPr lang="en-GB" dirty="0"/>
              <a:t>T</a:t>
            </a:r>
            <a:r>
              <a:rPr lang="en-DK" dirty="0"/>
              <a:t>idy: every word has one row. </a:t>
            </a:r>
          </a:p>
          <a:p>
            <a:r>
              <a:rPr lang="en-GB" dirty="0"/>
              <a:t>U</a:t>
            </a:r>
            <a:r>
              <a:rPr lang="en-DK" dirty="0"/>
              <a:t>nnest token; output is the word, input is the the text and token is word, since we want to have only words.</a:t>
            </a:r>
          </a:p>
          <a:p>
            <a:r>
              <a:rPr lang="en-GB" dirty="0"/>
              <a:t>W</a:t>
            </a:r>
            <a:r>
              <a:rPr lang="en-DK" dirty="0"/>
              <a:t>e need to remove stopwords, words that lack sense without context. </a:t>
            </a:r>
            <a:r>
              <a:rPr lang="en-GB" dirty="0"/>
              <a:t>W</a:t>
            </a:r>
            <a:r>
              <a:rPr lang="en-DK" dirty="0"/>
              <a:t>e do it by doing an antijoin: exclude obs that appear in both databases. </a:t>
            </a:r>
            <a:r>
              <a:rPr lang="en-GB" dirty="0"/>
              <a:t>M</a:t>
            </a:r>
            <a:r>
              <a:rPr lang="en-DK" dirty="0"/>
              <a:t>inute 37 for more info</a:t>
            </a:r>
          </a:p>
        </p:txBody>
      </p:sp>
    </p:spTree>
    <p:extLst>
      <p:ext uri="{BB962C8B-B14F-4D97-AF65-F5344CB8AC3E}">
        <p14:creationId xmlns:p14="http://schemas.microsoft.com/office/powerpoint/2010/main" val="293858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21194-1CD6-934A-A9B4-D8EED5F74E45}"/>
              </a:ext>
            </a:extLst>
          </p:cNvPr>
          <p:cNvSpPr>
            <a:spLocks noGrp="1"/>
          </p:cNvSpPr>
          <p:nvPr>
            <p:ph type="title"/>
          </p:nvPr>
        </p:nvSpPr>
        <p:spPr/>
        <p:txBody>
          <a:bodyPr>
            <a:normAutofit fontScale="90000"/>
          </a:bodyPr>
          <a:lstStyle/>
          <a:p>
            <a:r>
              <a:rPr lang="en-DK" dirty="0"/>
              <a:t>Continued growth in sessions throughout the years</a:t>
            </a:r>
          </a:p>
        </p:txBody>
      </p:sp>
      <p:pic>
        <p:nvPicPr>
          <p:cNvPr id="4" name="Content Placeholder 3">
            <a:extLst>
              <a:ext uri="{FF2B5EF4-FFF2-40B4-BE49-F238E27FC236}">
                <a16:creationId xmlns:a16="http://schemas.microsoft.com/office/drawing/2014/main" id="{B083C424-1C01-9E48-BA14-6474D7F9FF69}"/>
              </a:ext>
            </a:extLst>
          </p:cNvPr>
          <p:cNvPicPr>
            <a:picLocks noGrp="1" noChangeAspect="1"/>
          </p:cNvPicPr>
          <p:nvPr>
            <p:ph idx="1"/>
          </p:nvPr>
        </p:nvPicPr>
        <p:blipFill>
          <a:blip r:embed="rId2"/>
          <a:stretch>
            <a:fillRect/>
          </a:stretch>
        </p:blipFill>
        <p:spPr>
          <a:xfrm>
            <a:off x="8565467" y="1647675"/>
            <a:ext cx="3167839" cy="2191627"/>
          </a:xfrm>
          <a:prstGeom prst="rect">
            <a:avLst/>
          </a:prstGeom>
        </p:spPr>
      </p:pic>
      <p:pic>
        <p:nvPicPr>
          <p:cNvPr id="5" name="Picture 4">
            <a:extLst>
              <a:ext uri="{FF2B5EF4-FFF2-40B4-BE49-F238E27FC236}">
                <a16:creationId xmlns:a16="http://schemas.microsoft.com/office/drawing/2014/main" id="{55D5B31D-8830-4143-A9A6-4383DB0D534B}"/>
              </a:ext>
            </a:extLst>
          </p:cNvPr>
          <p:cNvPicPr>
            <a:picLocks noChangeAspect="1"/>
          </p:cNvPicPr>
          <p:nvPr/>
        </p:nvPicPr>
        <p:blipFill>
          <a:blip r:embed="rId3"/>
          <a:stretch>
            <a:fillRect/>
          </a:stretch>
        </p:blipFill>
        <p:spPr>
          <a:xfrm>
            <a:off x="458694" y="1803012"/>
            <a:ext cx="6529935" cy="4072581"/>
          </a:xfrm>
          <a:prstGeom prst="rect">
            <a:avLst/>
          </a:prstGeom>
        </p:spPr>
      </p:pic>
      <p:pic>
        <p:nvPicPr>
          <p:cNvPr id="6" name="Picture 5">
            <a:extLst>
              <a:ext uri="{FF2B5EF4-FFF2-40B4-BE49-F238E27FC236}">
                <a16:creationId xmlns:a16="http://schemas.microsoft.com/office/drawing/2014/main" id="{580BC7E4-EC17-4749-8DD8-764D53EE3FE0}"/>
              </a:ext>
            </a:extLst>
          </p:cNvPr>
          <p:cNvPicPr>
            <a:picLocks noChangeAspect="1"/>
          </p:cNvPicPr>
          <p:nvPr/>
        </p:nvPicPr>
        <p:blipFill>
          <a:blip r:embed="rId4"/>
          <a:stretch>
            <a:fillRect/>
          </a:stretch>
        </p:blipFill>
        <p:spPr>
          <a:xfrm>
            <a:off x="7383185" y="3949668"/>
            <a:ext cx="4350121" cy="2695121"/>
          </a:xfrm>
          <a:prstGeom prst="rect">
            <a:avLst/>
          </a:prstGeom>
        </p:spPr>
      </p:pic>
    </p:spTree>
    <p:extLst>
      <p:ext uri="{BB962C8B-B14F-4D97-AF65-F5344CB8AC3E}">
        <p14:creationId xmlns:p14="http://schemas.microsoft.com/office/powerpoint/2010/main" val="262299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ECAC-369F-894B-9CBB-8AD4CED1BD8E}"/>
              </a:ext>
            </a:extLst>
          </p:cNvPr>
          <p:cNvSpPr>
            <a:spLocks noGrp="1"/>
          </p:cNvSpPr>
          <p:nvPr>
            <p:ph type="title"/>
          </p:nvPr>
        </p:nvSpPr>
        <p:spPr/>
        <p:txBody>
          <a:bodyPr/>
          <a:lstStyle/>
          <a:p>
            <a:endParaRPr lang="en-DK" dirty="0"/>
          </a:p>
        </p:txBody>
      </p:sp>
      <p:pic>
        <p:nvPicPr>
          <p:cNvPr id="5" name="Picture 4">
            <a:extLst>
              <a:ext uri="{FF2B5EF4-FFF2-40B4-BE49-F238E27FC236}">
                <a16:creationId xmlns:a16="http://schemas.microsoft.com/office/drawing/2014/main" id="{6C50FE02-51BF-2F40-BD08-7E3EF2CB77D1}"/>
              </a:ext>
            </a:extLst>
          </p:cNvPr>
          <p:cNvPicPr>
            <a:picLocks noChangeAspect="1"/>
          </p:cNvPicPr>
          <p:nvPr/>
        </p:nvPicPr>
        <p:blipFill>
          <a:blip r:embed="rId2"/>
          <a:stretch>
            <a:fillRect/>
          </a:stretch>
        </p:blipFill>
        <p:spPr>
          <a:xfrm>
            <a:off x="342839" y="3015049"/>
            <a:ext cx="5659266" cy="3477191"/>
          </a:xfrm>
          <a:prstGeom prst="rect">
            <a:avLst/>
          </a:prstGeom>
        </p:spPr>
      </p:pic>
      <p:pic>
        <p:nvPicPr>
          <p:cNvPr id="4" name="Content Placeholder 3">
            <a:extLst>
              <a:ext uri="{FF2B5EF4-FFF2-40B4-BE49-F238E27FC236}">
                <a16:creationId xmlns:a16="http://schemas.microsoft.com/office/drawing/2014/main" id="{90EB4EB3-56B4-7E46-82D8-ED12412CDDAD}"/>
              </a:ext>
            </a:extLst>
          </p:cNvPr>
          <p:cNvPicPr>
            <a:picLocks noGrp="1" noChangeAspect="1"/>
          </p:cNvPicPr>
          <p:nvPr>
            <p:ph idx="1"/>
          </p:nvPr>
        </p:nvPicPr>
        <p:blipFill>
          <a:blip r:embed="rId3"/>
          <a:stretch>
            <a:fillRect/>
          </a:stretch>
        </p:blipFill>
        <p:spPr>
          <a:xfrm>
            <a:off x="5260830" y="255305"/>
            <a:ext cx="6761325" cy="4195763"/>
          </a:xfrm>
          <a:prstGeom prst="rect">
            <a:avLst/>
          </a:prstGeom>
        </p:spPr>
      </p:pic>
    </p:spTree>
    <p:extLst>
      <p:ext uri="{BB962C8B-B14F-4D97-AF65-F5344CB8AC3E}">
        <p14:creationId xmlns:p14="http://schemas.microsoft.com/office/powerpoint/2010/main" val="1733829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9CD9-D87C-0047-B382-CE308FDF1E2E}"/>
              </a:ext>
            </a:extLst>
          </p:cNvPr>
          <p:cNvSpPr>
            <a:spLocks noGrp="1"/>
          </p:cNvSpPr>
          <p:nvPr>
            <p:ph type="title"/>
          </p:nvPr>
        </p:nvSpPr>
        <p:spPr/>
        <p:txBody>
          <a:bodyPr/>
          <a:lstStyle/>
          <a:p>
            <a:r>
              <a:rPr lang="en-DK" dirty="0"/>
              <a:t>Sessions vs transactions during the last year</a:t>
            </a:r>
          </a:p>
        </p:txBody>
      </p:sp>
      <p:pic>
        <p:nvPicPr>
          <p:cNvPr id="4" name="Content Placeholder 3">
            <a:extLst>
              <a:ext uri="{FF2B5EF4-FFF2-40B4-BE49-F238E27FC236}">
                <a16:creationId xmlns:a16="http://schemas.microsoft.com/office/drawing/2014/main" id="{1C453527-CF22-D64C-86BB-3D8A0DFF338A}"/>
              </a:ext>
            </a:extLst>
          </p:cNvPr>
          <p:cNvPicPr>
            <a:picLocks noGrp="1" noChangeAspect="1"/>
          </p:cNvPicPr>
          <p:nvPr>
            <p:ph idx="1"/>
          </p:nvPr>
        </p:nvPicPr>
        <p:blipFill>
          <a:blip r:embed="rId2"/>
          <a:stretch>
            <a:fillRect/>
          </a:stretch>
        </p:blipFill>
        <p:spPr>
          <a:xfrm>
            <a:off x="184624" y="1902775"/>
            <a:ext cx="5586995" cy="3771899"/>
          </a:xfrm>
          <a:prstGeom prst="rect">
            <a:avLst/>
          </a:prstGeom>
        </p:spPr>
      </p:pic>
      <p:pic>
        <p:nvPicPr>
          <p:cNvPr id="5" name="Picture 4">
            <a:extLst>
              <a:ext uri="{FF2B5EF4-FFF2-40B4-BE49-F238E27FC236}">
                <a16:creationId xmlns:a16="http://schemas.microsoft.com/office/drawing/2014/main" id="{FCD9D059-6738-BD4E-B973-DF1243C3288C}"/>
              </a:ext>
            </a:extLst>
          </p:cNvPr>
          <p:cNvPicPr>
            <a:picLocks noChangeAspect="1"/>
          </p:cNvPicPr>
          <p:nvPr/>
        </p:nvPicPr>
        <p:blipFill>
          <a:blip r:embed="rId3"/>
          <a:stretch>
            <a:fillRect/>
          </a:stretch>
        </p:blipFill>
        <p:spPr>
          <a:xfrm>
            <a:off x="5906247" y="1902776"/>
            <a:ext cx="6101129" cy="3771900"/>
          </a:xfrm>
          <a:prstGeom prst="rect">
            <a:avLst/>
          </a:prstGeom>
        </p:spPr>
      </p:pic>
    </p:spTree>
    <p:extLst>
      <p:ext uri="{BB962C8B-B14F-4D97-AF65-F5344CB8AC3E}">
        <p14:creationId xmlns:p14="http://schemas.microsoft.com/office/powerpoint/2010/main" val="2538567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6A-3EAE-8645-8300-D03409C1BD8F}"/>
              </a:ext>
            </a:extLst>
          </p:cNvPr>
          <p:cNvSpPr>
            <a:spLocks noGrp="1"/>
          </p:cNvSpPr>
          <p:nvPr>
            <p:ph type="title"/>
          </p:nvPr>
        </p:nvSpPr>
        <p:spPr/>
        <p:txBody>
          <a:bodyPr>
            <a:normAutofit/>
          </a:bodyPr>
          <a:lstStyle/>
          <a:p>
            <a:r>
              <a:rPr lang="en-DK" dirty="0"/>
              <a:t>Part 1: Understanding the data</a:t>
            </a:r>
          </a:p>
        </p:txBody>
      </p:sp>
      <p:sp>
        <p:nvSpPr>
          <p:cNvPr id="3" name="Content Placeholder 2">
            <a:extLst>
              <a:ext uri="{FF2B5EF4-FFF2-40B4-BE49-F238E27FC236}">
                <a16:creationId xmlns:a16="http://schemas.microsoft.com/office/drawing/2014/main" id="{FAF9CCFC-3DF0-3144-A8ED-F66ABB886808}"/>
              </a:ext>
            </a:extLst>
          </p:cNvPr>
          <p:cNvSpPr>
            <a:spLocks noGrp="1"/>
          </p:cNvSpPr>
          <p:nvPr>
            <p:ph idx="1"/>
          </p:nvPr>
        </p:nvSpPr>
        <p:spPr/>
        <p:txBody>
          <a:bodyPr/>
          <a:lstStyle/>
          <a:p>
            <a:r>
              <a:rPr lang="en-DK" dirty="0"/>
              <a:t>The ERP that contains sales data does not explain what is happening with the sessions that do not end up in a transactions.</a:t>
            </a:r>
          </a:p>
          <a:p>
            <a:r>
              <a:rPr lang="en-DK" dirty="0"/>
              <a:t>Possible solution: combine internal data with Google analytics’.</a:t>
            </a:r>
          </a:p>
          <a:p>
            <a:r>
              <a:rPr lang="en-DK" dirty="0"/>
              <a:t>Check the origin of sales vs the origin of sessions.</a:t>
            </a:r>
          </a:p>
          <a:p>
            <a:r>
              <a:rPr lang="en-DK" dirty="0"/>
              <a:t>Do they match? Is there any pattern?</a:t>
            </a:r>
          </a:p>
          <a:p>
            <a:endParaRPr lang="en-DK" dirty="0"/>
          </a:p>
          <a:p>
            <a:endParaRPr lang="en-DK" dirty="0"/>
          </a:p>
        </p:txBody>
      </p:sp>
    </p:spTree>
    <p:extLst>
      <p:ext uri="{BB962C8B-B14F-4D97-AF65-F5344CB8AC3E}">
        <p14:creationId xmlns:p14="http://schemas.microsoft.com/office/powerpoint/2010/main" val="417050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0FC93-43B6-FB4F-B305-EA1F858158E9}"/>
              </a:ext>
            </a:extLst>
          </p:cNvPr>
          <p:cNvSpPr>
            <a:spLocks noGrp="1"/>
          </p:cNvSpPr>
          <p:nvPr>
            <p:ph type="title"/>
          </p:nvPr>
        </p:nvSpPr>
        <p:spPr/>
        <p:txBody>
          <a:bodyPr/>
          <a:lstStyle/>
          <a:p>
            <a:r>
              <a:rPr lang="en-DK" dirty="0"/>
              <a:t>Local data</a:t>
            </a:r>
          </a:p>
        </p:txBody>
      </p:sp>
      <p:pic>
        <p:nvPicPr>
          <p:cNvPr id="4" name="Content Placeholder 3">
            <a:extLst>
              <a:ext uri="{FF2B5EF4-FFF2-40B4-BE49-F238E27FC236}">
                <a16:creationId xmlns:a16="http://schemas.microsoft.com/office/drawing/2014/main" id="{056DA139-BD81-FC46-A8D4-61FFA7AB64A8}"/>
              </a:ext>
            </a:extLst>
          </p:cNvPr>
          <p:cNvPicPr>
            <a:picLocks noGrp="1" noChangeAspect="1"/>
          </p:cNvPicPr>
          <p:nvPr>
            <p:ph idx="1"/>
          </p:nvPr>
        </p:nvPicPr>
        <p:blipFill>
          <a:blip r:embed="rId2"/>
          <a:stretch>
            <a:fillRect/>
          </a:stretch>
        </p:blipFill>
        <p:spPr>
          <a:xfrm>
            <a:off x="556759" y="1563342"/>
            <a:ext cx="11274425" cy="1702265"/>
          </a:xfrm>
          <a:prstGeom prst="rect">
            <a:avLst/>
          </a:prstGeom>
        </p:spPr>
      </p:pic>
      <p:pic>
        <p:nvPicPr>
          <p:cNvPr id="5" name="Picture 4">
            <a:extLst>
              <a:ext uri="{FF2B5EF4-FFF2-40B4-BE49-F238E27FC236}">
                <a16:creationId xmlns:a16="http://schemas.microsoft.com/office/drawing/2014/main" id="{7AD6D6BD-CB5D-CE4E-838F-C25231974848}"/>
              </a:ext>
            </a:extLst>
          </p:cNvPr>
          <p:cNvPicPr>
            <a:picLocks noChangeAspect="1"/>
          </p:cNvPicPr>
          <p:nvPr/>
        </p:nvPicPr>
        <p:blipFill>
          <a:blip r:embed="rId3"/>
          <a:stretch>
            <a:fillRect/>
          </a:stretch>
        </p:blipFill>
        <p:spPr>
          <a:xfrm>
            <a:off x="556759" y="3416765"/>
            <a:ext cx="3078669" cy="3429000"/>
          </a:xfrm>
          <a:prstGeom prst="rect">
            <a:avLst/>
          </a:prstGeom>
        </p:spPr>
      </p:pic>
      <p:pic>
        <p:nvPicPr>
          <p:cNvPr id="6" name="Picture 5">
            <a:extLst>
              <a:ext uri="{FF2B5EF4-FFF2-40B4-BE49-F238E27FC236}">
                <a16:creationId xmlns:a16="http://schemas.microsoft.com/office/drawing/2014/main" id="{44F092B0-251D-BD4E-89D3-5184D7CE9E49}"/>
              </a:ext>
            </a:extLst>
          </p:cNvPr>
          <p:cNvPicPr>
            <a:picLocks noChangeAspect="1"/>
          </p:cNvPicPr>
          <p:nvPr/>
        </p:nvPicPr>
        <p:blipFill>
          <a:blip r:embed="rId4"/>
          <a:stretch>
            <a:fillRect/>
          </a:stretch>
        </p:blipFill>
        <p:spPr>
          <a:xfrm>
            <a:off x="5040087" y="3728176"/>
            <a:ext cx="6693220" cy="2991012"/>
          </a:xfrm>
          <a:prstGeom prst="rect">
            <a:avLst/>
          </a:prstGeom>
        </p:spPr>
      </p:pic>
    </p:spTree>
    <p:extLst>
      <p:ext uri="{BB962C8B-B14F-4D97-AF65-F5344CB8AC3E}">
        <p14:creationId xmlns:p14="http://schemas.microsoft.com/office/powerpoint/2010/main" val="220661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D8E78-F424-2549-BDE8-94C0D2C4118A}"/>
              </a:ext>
            </a:extLst>
          </p:cNvPr>
          <p:cNvSpPr>
            <a:spLocks noGrp="1"/>
          </p:cNvSpPr>
          <p:nvPr>
            <p:ph type="title"/>
          </p:nvPr>
        </p:nvSpPr>
        <p:spPr/>
        <p:txBody>
          <a:bodyPr/>
          <a:lstStyle/>
          <a:p>
            <a:r>
              <a:rPr lang="en-DK" dirty="0"/>
              <a:t>Google Analytics script</a:t>
            </a:r>
          </a:p>
        </p:txBody>
      </p:sp>
      <p:pic>
        <p:nvPicPr>
          <p:cNvPr id="4" name="Content Placeholder 3">
            <a:extLst>
              <a:ext uri="{FF2B5EF4-FFF2-40B4-BE49-F238E27FC236}">
                <a16:creationId xmlns:a16="http://schemas.microsoft.com/office/drawing/2014/main" id="{2406DB38-A96B-CD4B-B10D-979E3A90FEE7}"/>
              </a:ext>
            </a:extLst>
          </p:cNvPr>
          <p:cNvPicPr>
            <a:picLocks noGrp="1" noChangeAspect="1"/>
          </p:cNvPicPr>
          <p:nvPr>
            <p:ph idx="1"/>
          </p:nvPr>
        </p:nvPicPr>
        <p:blipFill>
          <a:blip r:embed="rId2"/>
          <a:stretch>
            <a:fillRect/>
          </a:stretch>
        </p:blipFill>
        <p:spPr>
          <a:xfrm>
            <a:off x="246089" y="1488931"/>
            <a:ext cx="5554653" cy="3476100"/>
          </a:xfrm>
          <a:prstGeom prst="rect">
            <a:avLst/>
          </a:prstGeom>
        </p:spPr>
      </p:pic>
      <p:pic>
        <p:nvPicPr>
          <p:cNvPr id="5" name="Picture 4">
            <a:extLst>
              <a:ext uri="{FF2B5EF4-FFF2-40B4-BE49-F238E27FC236}">
                <a16:creationId xmlns:a16="http://schemas.microsoft.com/office/drawing/2014/main" id="{4477F640-8B80-5548-8042-64F2B8BA21A2}"/>
              </a:ext>
            </a:extLst>
          </p:cNvPr>
          <p:cNvPicPr>
            <a:picLocks noChangeAspect="1"/>
          </p:cNvPicPr>
          <p:nvPr/>
        </p:nvPicPr>
        <p:blipFill>
          <a:blip r:embed="rId3"/>
          <a:stretch>
            <a:fillRect/>
          </a:stretch>
        </p:blipFill>
        <p:spPr>
          <a:xfrm>
            <a:off x="6222498" y="223283"/>
            <a:ext cx="5969501" cy="3912782"/>
          </a:xfrm>
          <a:prstGeom prst="rect">
            <a:avLst/>
          </a:prstGeom>
        </p:spPr>
      </p:pic>
      <p:pic>
        <p:nvPicPr>
          <p:cNvPr id="6" name="Picture 5">
            <a:extLst>
              <a:ext uri="{FF2B5EF4-FFF2-40B4-BE49-F238E27FC236}">
                <a16:creationId xmlns:a16="http://schemas.microsoft.com/office/drawing/2014/main" id="{FF67F79E-C432-544C-8170-64966B0F4FA6}"/>
              </a:ext>
            </a:extLst>
          </p:cNvPr>
          <p:cNvPicPr>
            <a:picLocks noChangeAspect="1"/>
          </p:cNvPicPr>
          <p:nvPr/>
        </p:nvPicPr>
        <p:blipFill>
          <a:blip r:embed="rId4"/>
          <a:stretch>
            <a:fillRect/>
          </a:stretch>
        </p:blipFill>
        <p:spPr>
          <a:xfrm>
            <a:off x="3994298" y="4106324"/>
            <a:ext cx="8197702" cy="2751676"/>
          </a:xfrm>
          <a:prstGeom prst="rect">
            <a:avLst/>
          </a:prstGeom>
        </p:spPr>
      </p:pic>
    </p:spTree>
    <p:extLst>
      <p:ext uri="{BB962C8B-B14F-4D97-AF65-F5344CB8AC3E}">
        <p14:creationId xmlns:p14="http://schemas.microsoft.com/office/powerpoint/2010/main" val="1380732457"/>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1700</TotalTime>
  <Words>1988</Words>
  <Application>Microsoft Macintosh PowerPoint</Application>
  <PresentationFormat>Widescreen</PresentationFormat>
  <Paragraphs>129</Paragraphs>
  <Slides>35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Avenir Next LT Pro</vt:lpstr>
      <vt:lpstr>AvenirNext LT Pro Medium</vt:lpstr>
      <vt:lpstr>Calibri</vt:lpstr>
      <vt:lpstr>Sabon Next LT</vt:lpstr>
      <vt:lpstr>DappledVTI</vt:lpstr>
      <vt:lpstr>Data Analysis  for  Business Applications</vt:lpstr>
      <vt:lpstr>Introduction to the case</vt:lpstr>
      <vt:lpstr> Introduction to the problem</vt:lpstr>
      <vt:lpstr>Continued growth in sessions throughout the years</vt:lpstr>
      <vt:lpstr>PowerPoint Presentation</vt:lpstr>
      <vt:lpstr>Sessions vs transactions during the last year</vt:lpstr>
      <vt:lpstr>Part 1: Understanding the data</vt:lpstr>
      <vt:lpstr>Local data</vt:lpstr>
      <vt:lpstr>Google Analytics script</vt:lpstr>
      <vt:lpstr>Part 1: The Spanish Case</vt:lpstr>
      <vt:lpstr>Why Spain?</vt:lpstr>
      <vt:lpstr>Diagnostic</vt:lpstr>
      <vt:lpstr>Part 1: The US Case</vt:lpstr>
      <vt:lpstr>2nd Part: NLP</vt:lpstr>
      <vt:lpstr>NLP Workflow</vt:lpstr>
      <vt:lpstr>Results</vt:lpstr>
      <vt:lpstr>PowerPoint Presentation</vt:lpstr>
      <vt:lpstr>Part 3: Network Analysis</vt:lpstr>
      <vt:lpstr>Network Analysis: The US Case</vt:lpstr>
      <vt:lpstr>PowerPoint Presentation</vt:lpstr>
      <vt:lpstr>Network Analysis: The Spanish Case</vt:lpstr>
      <vt:lpstr>PowerPoint Presentation</vt:lpstr>
      <vt:lpstr>Interpretation of the results</vt:lpstr>
      <vt:lpstr>Conclusions of the study</vt:lpstr>
      <vt:lpstr>Limitations</vt:lpstr>
      <vt:lpstr>Thanks</vt:lpstr>
      <vt:lpstr>Notes</vt:lpstr>
      <vt:lpstr>Notes2</vt:lpstr>
      <vt:lpstr>Notes 3</vt:lpstr>
      <vt:lpstr>Network Analysis (Need to explain the code!) </vt:lpstr>
      <vt:lpstr>Centrality</vt:lpstr>
      <vt:lpstr>PowerPoint Presentation</vt:lpstr>
      <vt:lpstr>Notes 5</vt:lpstr>
      <vt:lpstr>Notes 6: NLP</vt:lpstr>
      <vt:lpstr>String manipulation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for  Business Applications</dc:title>
  <dc:creator>Jose Ignacio Monzon Egana</dc:creator>
  <cp:lastModifiedBy>Jose Ignacio Monzon Egana</cp:lastModifiedBy>
  <cp:revision>13</cp:revision>
  <dcterms:created xsi:type="dcterms:W3CDTF">2021-12-13T18:10:14Z</dcterms:created>
  <dcterms:modified xsi:type="dcterms:W3CDTF">2021-12-15T13:03:46Z</dcterms:modified>
</cp:coreProperties>
</file>